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1" r:id="rId2"/>
    <p:sldId id="288" r:id="rId3"/>
    <p:sldId id="294" r:id="rId4"/>
    <p:sldId id="295" r:id="rId5"/>
    <p:sldId id="296" r:id="rId6"/>
    <p:sldId id="297" r:id="rId7"/>
    <p:sldId id="298" r:id="rId8"/>
    <p:sldId id="299" r:id="rId9"/>
    <p:sldId id="300" r:id="rId10"/>
    <p:sldId id="301" r:id="rId11"/>
    <p:sldId id="289" r:id="rId12"/>
    <p:sldId id="290" r:id="rId13"/>
    <p:sldId id="292" r:id="rId14"/>
    <p:sldId id="293" r:id="rId15"/>
    <p:sldId id="302" r:id="rId16"/>
    <p:sldId id="303"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2" r:id="rId39"/>
    <p:sldId id="281" r:id="rId40"/>
    <p:sldId id="283" r:id="rId41"/>
    <p:sldId id="284" r:id="rId42"/>
    <p:sldId id="285" r:id="rId43"/>
    <p:sldId id="286" r:id="rId44"/>
    <p:sldId id="305" r:id="rId45"/>
    <p:sldId id="304" r:id="rId46"/>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45"/>
    <p:restoredTop sz="96197"/>
  </p:normalViewPr>
  <p:slideViewPr>
    <p:cSldViewPr snapToGrid="0">
      <p:cViewPr varScale="1">
        <p:scale>
          <a:sx n="73" d="100"/>
          <a:sy n="73" d="100"/>
        </p:scale>
        <p:origin x="200" y="1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ECF5-6759-CB49-9E95-4ED60DCDAE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3F2E835C-C274-D219-5DDD-6F1853507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AE787B6C-D3D0-725E-036C-63563F10DD66}"/>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F8C314AE-FFC2-7648-D55A-9EDD248D515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88137F6-112D-651C-08E3-B0289262B113}"/>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210281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AC738-7A0A-4323-47A0-9D91B7C519D6}"/>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516BC2BE-DDA7-2882-1A78-C73DC352A0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06C49FD-9477-F2C8-78CD-F8E6DE036E95}"/>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E35E5C1F-C035-21E5-8ED1-83F433D1421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80123AF-B6AB-D5E7-23F2-6DB67566457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8374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5ACD0-AE7D-5053-DBC1-A5EF24B93E9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D62538BE-11E3-339B-1022-8437F873A88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42B3CC9-40F2-2C34-08AB-7CB711CF73C6}"/>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2D4E9EC7-37C7-3626-8CF9-58A3373BDB4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1DDAF7D-F091-72E9-5405-E0F66F760FAA}"/>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22715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22AB-954E-9B84-476A-1D6537C9EB4B}"/>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57A759B-1503-02DC-1058-F99E94AEA68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017E2D9-2B4A-D9AB-1E3A-42B71ED5BA68}"/>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564DFF4B-C2D9-FA1C-2014-C3AC7096708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BCF622E5-D222-E553-BD93-06EFCB61177A}"/>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488461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EF75-E901-B638-DE94-9ABEFBF445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A71ABBEB-CFF8-9AD8-C523-3B675643EA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D303A6-F23A-8B13-2C7C-3A80AF69F04F}"/>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FF83CE21-5986-AEA2-D6DB-BA54737F747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E4BC52D-E81C-3487-9554-E42568AD7D4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40800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CB3A-369A-CF67-D12D-D34CC96D20EC}"/>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649BD25B-FE71-FFBC-B7CF-DEF91E33C1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8604D276-368D-9929-8419-31EF1A846C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7E9611C4-1346-21F4-FF43-0E3448CAB08F}"/>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6" name="Footer Placeholder 5">
            <a:extLst>
              <a:ext uri="{FF2B5EF4-FFF2-40B4-BE49-F238E27FC236}">
                <a16:creationId xmlns:a16="http://schemas.microsoft.com/office/drawing/2014/main" id="{A86AF845-473D-B1C9-396D-5451F9771515}"/>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1491FC7-190D-CB41-CE79-F6F600D8E958}"/>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42686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602E-BD67-A62B-7CF3-2E84595A072E}"/>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55A7896A-209C-7D39-D224-8F39A187D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F269EF-73D7-2F70-1265-10A6529923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F63C2503-77E7-12CA-4160-773AE43A1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15FF50-F495-DBC0-DA1A-ED30615457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E1E93DA-F63E-AD39-19DE-6EB13A1D627D}"/>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8" name="Footer Placeholder 7">
            <a:extLst>
              <a:ext uri="{FF2B5EF4-FFF2-40B4-BE49-F238E27FC236}">
                <a16:creationId xmlns:a16="http://schemas.microsoft.com/office/drawing/2014/main" id="{59E985BB-76DB-C989-04FC-1EB0F5766B84}"/>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57ECD474-F3D9-BFE3-0172-7CB783F3DE5C}"/>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793635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9FF4-356E-7DA7-F97A-F6F4FCA7B96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2672F12-9320-6955-5E43-06BBD69CB998}"/>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4" name="Footer Placeholder 3">
            <a:extLst>
              <a:ext uri="{FF2B5EF4-FFF2-40B4-BE49-F238E27FC236}">
                <a16:creationId xmlns:a16="http://schemas.microsoft.com/office/drawing/2014/main" id="{4244BB35-B8A5-CECF-F825-6AD62A1F6602}"/>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0E65971-08A5-BD94-10A1-E3E78C1D00D0}"/>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98568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C24299-807E-7450-6582-23C10F0CFF38}"/>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3" name="Footer Placeholder 2">
            <a:extLst>
              <a:ext uri="{FF2B5EF4-FFF2-40B4-BE49-F238E27FC236}">
                <a16:creationId xmlns:a16="http://schemas.microsoft.com/office/drawing/2014/main" id="{428A3412-8C2E-2AC6-0DCF-3EC1456AF4AB}"/>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8F8ABBCE-CD71-1E4A-6A3A-F61F30E7ECBB}"/>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60883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AB5D-D627-F00F-6C4C-0EC7FADA58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1A61C3E3-300A-61A6-0A68-840FB8B98F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C0BEBBC7-3F28-F3B1-A1C5-CFF357922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AEE5E6-806C-2145-A5D1-C523C854F67C}"/>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6" name="Footer Placeholder 5">
            <a:extLst>
              <a:ext uri="{FF2B5EF4-FFF2-40B4-BE49-F238E27FC236}">
                <a16:creationId xmlns:a16="http://schemas.microsoft.com/office/drawing/2014/main" id="{B93E05DB-B062-6183-EA19-8482F9FADE1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457E7E10-F565-CA9C-F30A-4E6791C4BA26}"/>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89005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499E7-2F72-BF88-9869-B78E38E14A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985082AC-87EB-54A7-360B-44CA2868E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A77359CD-6E7B-7768-FB57-2F35A7BA9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FD4C02-EE07-D696-4F44-E4F40F1A2C17}"/>
              </a:ext>
            </a:extLst>
          </p:cNvPr>
          <p:cNvSpPr>
            <a:spLocks noGrp="1"/>
          </p:cNvSpPr>
          <p:nvPr>
            <p:ph type="dt" sz="half" idx="10"/>
          </p:nvPr>
        </p:nvSpPr>
        <p:spPr/>
        <p:txBody>
          <a:bodyPr/>
          <a:lstStyle/>
          <a:p>
            <a:fld id="{F9EDE21F-A652-0743-87E0-3D1A1B5CAE24}" type="datetimeFigureOut">
              <a:rPr lang="en-IT" smtClean="0"/>
              <a:t>27/05/23</a:t>
            </a:fld>
            <a:endParaRPr lang="en-IT"/>
          </a:p>
        </p:txBody>
      </p:sp>
      <p:sp>
        <p:nvSpPr>
          <p:cNvPr id="6" name="Footer Placeholder 5">
            <a:extLst>
              <a:ext uri="{FF2B5EF4-FFF2-40B4-BE49-F238E27FC236}">
                <a16:creationId xmlns:a16="http://schemas.microsoft.com/office/drawing/2014/main" id="{A5FE7843-4EF9-55DF-F60C-02B9ACB04F99}"/>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C12CF918-ABBF-CC9A-E5E4-094ACAAFD5D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56464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833A2-1488-F39B-92DC-03585D9698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B37A27AC-4F2D-8916-7114-97F69C0DF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E4D66034-F2F7-F4A2-775B-7B33B411C1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EDE21F-A652-0743-87E0-3D1A1B5CAE24}" type="datetimeFigureOut">
              <a:rPr lang="en-IT" smtClean="0"/>
              <a:t>27/05/23</a:t>
            </a:fld>
            <a:endParaRPr lang="en-IT"/>
          </a:p>
        </p:txBody>
      </p:sp>
      <p:sp>
        <p:nvSpPr>
          <p:cNvPr id="5" name="Footer Placeholder 4">
            <a:extLst>
              <a:ext uri="{FF2B5EF4-FFF2-40B4-BE49-F238E27FC236}">
                <a16:creationId xmlns:a16="http://schemas.microsoft.com/office/drawing/2014/main" id="{CDDBA6FD-516A-F9D0-80BB-C73331F9D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863E3E9C-4F0F-1D02-2F1E-DFE35931E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5B268-4AF9-6744-9316-E294904D72EA}" type="slidenum">
              <a:rPr lang="en-IT" smtClean="0"/>
              <a:t>‹#›</a:t>
            </a:fld>
            <a:endParaRPr lang="en-IT"/>
          </a:p>
        </p:txBody>
      </p:sp>
    </p:spTree>
    <p:extLst>
      <p:ext uri="{BB962C8B-B14F-4D97-AF65-F5344CB8AC3E}">
        <p14:creationId xmlns:p14="http://schemas.microsoft.com/office/powerpoint/2010/main" val="1907587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0.emf"/><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6.png"/><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8.emf"/><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emf"/><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31CF0713-15F9-C1E3-8BDB-6B6FD6FAB87B}"/>
              </a:ext>
            </a:extLst>
          </p:cNvPr>
          <p:cNvPicPr>
            <a:picLocks noGrp="1" noChangeAspect="1"/>
          </p:cNvPicPr>
          <p:nvPr>
            <p:ph idx="1"/>
          </p:nvPr>
        </p:nvPicPr>
        <p:blipFill>
          <a:blip r:embed="rId2"/>
          <a:stretch>
            <a:fillRect/>
          </a:stretch>
        </p:blipFill>
        <p:spPr>
          <a:xfrm>
            <a:off x="879495" y="709518"/>
            <a:ext cx="9116009" cy="5438963"/>
          </a:xfrm>
          <a:prstGeom prst="rect">
            <a:avLst/>
          </a:prstGeom>
        </p:spPr>
      </p:pic>
    </p:spTree>
    <p:extLst>
      <p:ext uri="{BB962C8B-B14F-4D97-AF65-F5344CB8AC3E}">
        <p14:creationId xmlns:p14="http://schemas.microsoft.com/office/powerpoint/2010/main" val="1578846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8102430" y="1974076"/>
            <a:ext cx="4089570" cy="3727305"/>
          </a:xfrm>
          <a:prstGeom prst="rect">
            <a:avLst/>
          </a:prstGeom>
        </p:spPr>
      </p:pic>
      <p:pic>
        <p:nvPicPr>
          <p:cNvPr id="3" name="Picture 2">
            <a:extLst>
              <a:ext uri="{FF2B5EF4-FFF2-40B4-BE49-F238E27FC236}">
                <a16:creationId xmlns:a16="http://schemas.microsoft.com/office/drawing/2014/main" id="{87AB94CD-5D27-D699-8440-B8BBCA7446B7}"/>
              </a:ext>
            </a:extLst>
          </p:cNvPr>
          <p:cNvPicPr>
            <a:picLocks noChangeAspect="1"/>
          </p:cNvPicPr>
          <p:nvPr/>
        </p:nvPicPr>
        <p:blipFill>
          <a:blip r:embed="rId4"/>
          <a:stretch>
            <a:fillRect/>
          </a:stretch>
        </p:blipFill>
        <p:spPr>
          <a:xfrm>
            <a:off x="203371" y="1"/>
            <a:ext cx="7365047" cy="3075140"/>
          </a:xfrm>
          <a:prstGeom prst="rect">
            <a:avLst/>
          </a:prstGeom>
        </p:spPr>
      </p:pic>
      <p:pic>
        <p:nvPicPr>
          <p:cNvPr id="11" name="Picture 10" descr="\documentclass{article}&#10;\usepackage{amsmath}&#10;\pagestyle{empty}&#10;\begin{document}&#10;&#10;II. Idealizzazione di un Telaio del Telaio&#10;&#10;Il principale obiettivo di questo progetto è progettare un telaio a struttura spaziale e determinare i suoi sforzi, la rigidezza torsionale, la rigidezza alla flessione, l'area della sezione trasversale e il momento di inerzia del telaio utilizzando l'analisi agli elementi finiti e successivamente seguire la procedura finale di analisi modale. Un carico specifico deve essere applicato al centro in cui l'intero peso del telaio a struttura spaziale può essere sospeso.&#10;&#10;Inizialmente, è stato selezionato un telaio spaziale dall'edificio ALMA. Il modello del telaio spaziale è un veicolo da corsa di Classe 1. Il peso, l'altezza e le dimensioni del telaio spaziale sono stati misurati utilizzando righello e bilance di pesatura. Questi strumenti sono stati utilizzati dal laboratorio di metrologia. Si tratta di un telaio spaziale in acciaio. La lunghezza complessiva del telaio è di $2650 \mathrm{~mm}$, l'interasse è di $2000 \mathrm{~mm}$ e il suo peso è di 35 chilogrammi.&#10;&#10;Le misurazioni ottenute sono state implementate nel computer utilizzando il software CATIA V5. Dopo che il progetto è stato preparato, è stato importato in ANSYS Classic 11.0 per l'analisi. Sono state effettuate analisi statiche e analisi modali per determinare gli sforzi del telaio spaziale e tutti e 6 i gradi di libertà.&#10;&#10;&#10;&#10;\end{document}" title="IguanaTex Bitmap Display">
            <a:extLst>
              <a:ext uri="{FF2B5EF4-FFF2-40B4-BE49-F238E27FC236}">
                <a16:creationId xmlns:a16="http://schemas.microsoft.com/office/drawing/2014/main" id="{F438D15E-7472-CF71-BFF4-B12899F09000}"/>
              </a:ext>
            </a:extLst>
          </p:cNvPr>
          <p:cNvPicPr>
            <a:picLocks noChangeAspect="1"/>
          </p:cNvPicPr>
          <p:nvPr>
            <p:custDataLst>
              <p:tags r:id="rId1"/>
            </p:custDataLst>
          </p:nvPr>
        </p:nvPicPr>
        <p:blipFill>
          <a:blip r:embed="rId5"/>
          <a:stretch>
            <a:fillRect/>
          </a:stretch>
        </p:blipFill>
        <p:spPr>
          <a:xfrm>
            <a:off x="203371" y="3145805"/>
            <a:ext cx="5996791" cy="3613719"/>
          </a:xfrm>
          <a:prstGeom prst="rect">
            <a:avLst/>
          </a:prstGeom>
          <a:solidFill>
            <a:srgbClr val="FFFFFF"/>
          </a:solidFill>
        </p:spPr>
      </p:pic>
    </p:spTree>
    <p:extLst>
      <p:ext uri="{BB962C8B-B14F-4D97-AF65-F5344CB8AC3E}">
        <p14:creationId xmlns:p14="http://schemas.microsoft.com/office/powerpoint/2010/main" val="645165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B92E13-3CEF-D9A2-FF1E-34F40933B3BA}"/>
              </a:ext>
            </a:extLst>
          </p:cNvPr>
          <p:cNvPicPr>
            <a:picLocks noChangeAspect="1"/>
          </p:cNvPicPr>
          <p:nvPr/>
        </p:nvPicPr>
        <p:blipFill>
          <a:blip r:embed="rId2"/>
          <a:stretch>
            <a:fillRect/>
          </a:stretch>
        </p:blipFill>
        <p:spPr>
          <a:xfrm>
            <a:off x="0" y="1"/>
            <a:ext cx="8398933" cy="1699916"/>
          </a:xfrm>
          <a:prstGeom prst="rect">
            <a:avLst/>
          </a:prstGeom>
        </p:spPr>
      </p:pic>
      <p:sp>
        <p:nvSpPr>
          <p:cNvPr id="6" name="TextBox 5">
            <a:extLst>
              <a:ext uri="{FF2B5EF4-FFF2-40B4-BE49-F238E27FC236}">
                <a16:creationId xmlns:a16="http://schemas.microsoft.com/office/drawing/2014/main" id="{8B513E8E-D777-35F1-6C6D-CA6A46201D12}"/>
              </a:ext>
            </a:extLst>
          </p:cNvPr>
          <p:cNvSpPr txBox="1"/>
          <p:nvPr/>
        </p:nvSpPr>
        <p:spPr>
          <a:xfrm>
            <a:off x="146435" y="2115821"/>
            <a:ext cx="6443051" cy="2862322"/>
          </a:xfrm>
          <a:prstGeom prst="rect">
            <a:avLst/>
          </a:prstGeom>
          <a:noFill/>
        </p:spPr>
        <p:txBody>
          <a:bodyPr wrap="square">
            <a:spAutoFit/>
          </a:bodyPr>
          <a:lstStyle/>
          <a:p>
            <a:r>
              <a:rPr lang="en-IT" dirty="0"/>
              <a:t>1.4.1 Ipotesi</a:t>
            </a:r>
          </a:p>
          <a:p>
            <a:r>
              <a:rPr lang="en-IT" dirty="0"/>
              <a:t>Ogni problema diventa complesso se si considerano le situazioni reali. Diventa molto difficile analizzare il problema con tali complessità. Al fine di semplificare il problema, vengono fatte alcune ipotesi. Nell'analisi presente vengono fatte le seguenti ipotesi:</a:t>
            </a:r>
          </a:p>
          <a:p>
            <a:r>
              <a:rPr lang="en-IT" dirty="0"/>
              <a:t>- Gli pneumatici vengono considerati come molle lineari.</a:t>
            </a:r>
          </a:p>
          <a:p>
            <a:r>
              <a:rPr lang="en-IT" dirty="0"/>
              <a:t>- La massa del motore, del cambio e degli altri componenti viene concentrata e posizionata esattamente nel centro di gravità dei nodi.</a:t>
            </a:r>
          </a:p>
        </p:txBody>
      </p:sp>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6839687" y="2405000"/>
            <a:ext cx="4089570" cy="3727305"/>
          </a:xfrm>
          <a:prstGeom prst="rect">
            <a:avLst/>
          </a:prstGeom>
        </p:spPr>
      </p:pic>
    </p:spTree>
    <p:extLst>
      <p:ext uri="{BB962C8B-B14F-4D97-AF65-F5344CB8AC3E}">
        <p14:creationId xmlns:p14="http://schemas.microsoft.com/office/powerpoint/2010/main" val="2050790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5F443C-F1CB-E795-B920-EC04DF7DCA81}"/>
              </a:ext>
            </a:extLst>
          </p:cNvPr>
          <p:cNvPicPr>
            <a:picLocks noChangeAspect="1"/>
          </p:cNvPicPr>
          <p:nvPr/>
        </p:nvPicPr>
        <p:blipFill>
          <a:blip r:embed="rId3"/>
          <a:stretch>
            <a:fillRect/>
          </a:stretch>
        </p:blipFill>
        <p:spPr>
          <a:xfrm>
            <a:off x="283632" y="199907"/>
            <a:ext cx="6388101" cy="1340211"/>
          </a:xfrm>
          <a:prstGeom prst="rect">
            <a:avLst/>
          </a:prstGeom>
        </p:spPr>
      </p:pic>
      <p:pic>
        <p:nvPicPr>
          <p:cNvPr id="3" name="Picture 2">
            <a:extLst>
              <a:ext uri="{FF2B5EF4-FFF2-40B4-BE49-F238E27FC236}">
                <a16:creationId xmlns:a16="http://schemas.microsoft.com/office/drawing/2014/main" id="{14CA9DC6-8B75-DDE0-210B-C36269B2E812}"/>
              </a:ext>
            </a:extLst>
          </p:cNvPr>
          <p:cNvPicPr>
            <a:picLocks noChangeAspect="1"/>
          </p:cNvPicPr>
          <p:nvPr/>
        </p:nvPicPr>
        <p:blipFill>
          <a:blip r:embed="rId4"/>
          <a:stretch>
            <a:fillRect/>
          </a:stretch>
        </p:blipFill>
        <p:spPr>
          <a:xfrm>
            <a:off x="7990320" y="1590577"/>
            <a:ext cx="4089570" cy="3727305"/>
          </a:xfrm>
          <a:prstGeom prst="rect">
            <a:avLst/>
          </a:prstGeom>
        </p:spPr>
      </p:pic>
      <p:pic>
        <p:nvPicPr>
          <p:cNvPr id="4" name="Picture 3">
            <a:extLst>
              <a:ext uri="{FF2B5EF4-FFF2-40B4-BE49-F238E27FC236}">
                <a16:creationId xmlns:a16="http://schemas.microsoft.com/office/drawing/2014/main" id="{343FFEA8-E004-DC8C-F9BD-2270B1AA948A}"/>
              </a:ext>
            </a:extLst>
          </p:cNvPr>
          <p:cNvPicPr>
            <a:picLocks noChangeAspect="1"/>
          </p:cNvPicPr>
          <p:nvPr/>
        </p:nvPicPr>
        <p:blipFill>
          <a:blip r:embed="rId5"/>
          <a:stretch>
            <a:fillRect/>
          </a:stretch>
        </p:blipFill>
        <p:spPr>
          <a:xfrm>
            <a:off x="325836" y="1439324"/>
            <a:ext cx="6453203" cy="431677"/>
          </a:xfrm>
          <a:prstGeom prst="rect">
            <a:avLst/>
          </a:prstGeom>
        </p:spPr>
      </p:pic>
      <p:pic>
        <p:nvPicPr>
          <p:cNvPr id="6" name="Picture 5" descr="\documentclass{article}&#10;\usepackage{amsmath}&#10;\pagestyle{empty}&#10;\begin{document}&#10;&#10;1.4.2 Modello Ansys per il Telaio del Veicolo da Corsa&#10;Lo scopo ultimo di un'analisi agli elementi finiti è quello di ricreare matematicamente il comportamento di un sistema ingegneristico reale. Il modello comprende tutti i nodi, gli elementi, le proprietà dei materiali, le costanti reali, le condizioni al contorno e altre caratteristiche utilizzate per rappresentare il sistema fisico.&#10;&#10;Il telaio viene discretizzato tenendo conto dell'idealizzazione tridimensionale del telaio spaziale ed è stato realizzato utilizzando un elemento trave conica a 2 nodi, con ogni nodo che ha 6 gradi di libertà, con uno spessore del tubo di $1.65 \mathrm{~mm}$. Gli elementi di combinazione sono utilizzati per le sospensioni e gli pneumatici. Sono stati utilizzati elementi di massa strutturale per vari componenti come il motore, il cambio e la carrozzeria in lamiera, raggruppati nei nodi appropriati. Il numero totale di elementi e nodi del modello è rispettivamente di 900 e 850.&#10;&#10;\end{document}" title="IguanaTex Bitmap Display">
            <a:extLst>
              <a:ext uri="{FF2B5EF4-FFF2-40B4-BE49-F238E27FC236}">
                <a16:creationId xmlns:a16="http://schemas.microsoft.com/office/drawing/2014/main" id="{F3A5A508-A4E3-E383-27B5-78743E834C18}"/>
              </a:ext>
            </a:extLst>
          </p:cNvPr>
          <p:cNvPicPr>
            <a:picLocks noChangeAspect="1"/>
          </p:cNvPicPr>
          <p:nvPr>
            <p:custDataLst>
              <p:tags r:id="rId1"/>
            </p:custDataLst>
          </p:nvPr>
        </p:nvPicPr>
        <p:blipFill>
          <a:blip r:embed="rId6"/>
          <a:stretch>
            <a:fillRect/>
          </a:stretch>
        </p:blipFill>
        <p:spPr>
          <a:xfrm>
            <a:off x="428411" y="2247406"/>
            <a:ext cx="7203611" cy="3171269"/>
          </a:xfrm>
          <a:prstGeom prst="rect">
            <a:avLst/>
          </a:prstGeom>
          <a:solidFill>
            <a:srgbClr val="FFFFFF"/>
          </a:solidFill>
        </p:spPr>
      </p:pic>
    </p:spTree>
    <p:extLst>
      <p:ext uri="{BB962C8B-B14F-4D97-AF65-F5344CB8AC3E}">
        <p14:creationId xmlns:p14="http://schemas.microsoft.com/office/powerpoint/2010/main" val="145894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E8FA8-9265-2670-1396-3FA95E5D65A1}"/>
              </a:ext>
            </a:extLst>
          </p:cNvPr>
          <p:cNvPicPr>
            <a:picLocks noChangeAspect="1"/>
          </p:cNvPicPr>
          <p:nvPr/>
        </p:nvPicPr>
        <p:blipFill>
          <a:blip r:embed="rId3"/>
          <a:stretch>
            <a:fillRect/>
          </a:stretch>
        </p:blipFill>
        <p:spPr>
          <a:xfrm>
            <a:off x="163286" y="0"/>
            <a:ext cx="7772400" cy="2448933"/>
          </a:xfrm>
          <a:prstGeom prst="rect">
            <a:avLst/>
          </a:prstGeom>
        </p:spPr>
      </p:pic>
      <p:pic>
        <p:nvPicPr>
          <p:cNvPr id="4" name="Picture 3" descr="\documentclass{article}&#10;\usepackage{amsmath}&#10;\pagestyle{empty}&#10;\begin{document}&#10;&#10;2.1.3 Condizioni al Contorno&#10;Nel presente modello sono applicati i seguenti vincoli di spostamento:&#10;- È applicato un carico gravitazionale di tre volte il peso del corpo del telaio (carico di flessione 3G). I nodi corrispondenti alla posizione del contatto degli pneumatici (ad esempio, A, B, C ed E) sono vincolati su tutti i gradi di libertà per condurre l'analisi statica.&#10;- Nell'analisi modale, i punti inferiori degli pneumatici sono completamente bloccati su tutti i gradi di libertà.&#10;&#10;1.5 Analisi Statica&#10;È stata effettuata un'analisi statica sull'intero modello del telaio spaziale realizzato in sezione tubolare di acciaio. L'obiettivo principale dell'analisi statica è trovare il momento flettente e lo sforzo di taglio dovuti al carico di flessione di $3 \mathrm{G}$. Nell'analisi si determinano le strutture che presentano sforzi al di sotto del punto di snervamento del materiale.&#10;&#10;\end{document}" title="IguanaTex Bitmap Display">
            <a:extLst>
              <a:ext uri="{FF2B5EF4-FFF2-40B4-BE49-F238E27FC236}">
                <a16:creationId xmlns:a16="http://schemas.microsoft.com/office/drawing/2014/main" id="{92868DAE-0D77-562B-EE9D-8CF43B526417}"/>
              </a:ext>
            </a:extLst>
          </p:cNvPr>
          <p:cNvPicPr>
            <a:picLocks noChangeAspect="1"/>
          </p:cNvPicPr>
          <p:nvPr>
            <p:custDataLst>
              <p:tags r:id="rId1"/>
            </p:custDataLst>
          </p:nvPr>
        </p:nvPicPr>
        <p:blipFill>
          <a:blip r:embed="rId4"/>
          <a:stretch>
            <a:fillRect/>
          </a:stretch>
        </p:blipFill>
        <p:spPr>
          <a:xfrm>
            <a:off x="163286" y="3058533"/>
            <a:ext cx="7459632" cy="3066496"/>
          </a:xfrm>
          <a:prstGeom prst="rect">
            <a:avLst/>
          </a:prstGeom>
          <a:solidFill>
            <a:srgbClr val="FFFFFF"/>
          </a:solidFill>
        </p:spPr>
      </p:pic>
      <p:pic>
        <p:nvPicPr>
          <p:cNvPr id="7" name="Picture 6">
            <a:extLst>
              <a:ext uri="{FF2B5EF4-FFF2-40B4-BE49-F238E27FC236}">
                <a16:creationId xmlns:a16="http://schemas.microsoft.com/office/drawing/2014/main" id="{7782F6D2-2D9E-CF3D-3006-095BDBCDFDC7}"/>
              </a:ext>
            </a:extLst>
          </p:cNvPr>
          <p:cNvPicPr>
            <a:picLocks noChangeAspect="1"/>
          </p:cNvPicPr>
          <p:nvPr/>
        </p:nvPicPr>
        <p:blipFill>
          <a:blip r:embed="rId5"/>
          <a:stretch>
            <a:fillRect/>
          </a:stretch>
        </p:blipFill>
        <p:spPr>
          <a:xfrm>
            <a:off x="8102430" y="1699917"/>
            <a:ext cx="4089570" cy="3727305"/>
          </a:xfrm>
          <a:prstGeom prst="rect">
            <a:avLst/>
          </a:prstGeom>
        </p:spPr>
      </p:pic>
    </p:spTree>
    <p:extLst>
      <p:ext uri="{BB962C8B-B14F-4D97-AF65-F5344CB8AC3E}">
        <p14:creationId xmlns:p14="http://schemas.microsoft.com/office/powerpoint/2010/main" val="245157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82F6D2-2D9E-CF3D-3006-095BDBCDFDC7}"/>
              </a:ext>
            </a:extLst>
          </p:cNvPr>
          <p:cNvPicPr>
            <a:picLocks noChangeAspect="1"/>
          </p:cNvPicPr>
          <p:nvPr/>
        </p:nvPicPr>
        <p:blipFill>
          <a:blip r:embed="rId3"/>
          <a:stretch>
            <a:fillRect/>
          </a:stretch>
        </p:blipFill>
        <p:spPr>
          <a:xfrm>
            <a:off x="7086430" y="2035037"/>
            <a:ext cx="4089570" cy="3727305"/>
          </a:xfrm>
          <a:prstGeom prst="rect">
            <a:avLst/>
          </a:prstGeom>
        </p:spPr>
      </p:pic>
      <p:pic>
        <p:nvPicPr>
          <p:cNvPr id="3" name="Picture 2">
            <a:extLst>
              <a:ext uri="{FF2B5EF4-FFF2-40B4-BE49-F238E27FC236}">
                <a16:creationId xmlns:a16="http://schemas.microsoft.com/office/drawing/2014/main" id="{630F7F8F-3CBB-5213-A273-FEB49387A6D3}"/>
              </a:ext>
            </a:extLst>
          </p:cNvPr>
          <p:cNvPicPr>
            <a:picLocks noChangeAspect="1"/>
          </p:cNvPicPr>
          <p:nvPr/>
        </p:nvPicPr>
        <p:blipFill>
          <a:blip r:embed="rId4"/>
          <a:stretch>
            <a:fillRect/>
          </a:stretch>
        </p:blipFill>
        <p:spPr>
          <a:xfrm>
            <a:off x="0" y="0"/>
            <a:ext cx="7772400" cy="2551192"/>
          </a:xfrm>
          <a:prstGeom prst="rect">
            <a:avLst/>
          </a:prstGeom>
        </p:spPr>
      </p:pic>
      <p:pic>
        <p:nvPicPr>
          <p:cNvPr id="6" name="Picture 5" descr="\documentclass{article}&#10;\usepackage{amsmath}&#10;\pagestyle{empty}&#10;\begin{document}&#10;&#10;1.5.1 Procedura per l'Analisi Statica&#10;- Il modello è stato creato utilizzando elementi lineari come trave conica44, combinazione14, massa strutturale21 ed è stato accoppiato con la massa alla struttura tramite equazioni di accoppiamento.&#10;- Sono state definite le proprietà del materiale lineare isotropo, come il modulo di Young = $206900 \mathrm{MPa}$, la densità dell'acciaio e il coefficiente di Poisson $=0.27$.&#10;- La massa concentrata, come il motore, il cambio, l'albero di trasmissione, compresa la massa di passeggeri e conducente, è stata posizionata sul telaio nei nodi corrispondenti al centro di gravità appropriato.&#10;- I gradi di libertà nodali nei nodi inferiori degli pneumatici in tutte le direzioni sono stati bloccati.&#10;- È stato utilizzato il Pre-processore di soluzione ANSYS, in cui il tipo di analisi è l'analisi modale e, selezionando il metodo statico, il metodo di soluzione è stato continuato utilizzando il metodo statico lineare.&#10;- Il problema è stato risolto utilizzando il comando LS corrente dal menu bar della soluzione.&#10;&#10;\end{document}" title="IguanaTex Bitmap Display">
            <a:extLst>
              <a:ext uri="{FF2B5EF4-FFF2-40B4-BE49-F238E27FC236}">
                <a16:creationId xmlns:a16="http://schemas.microsoft.com/office/drawing/2014/main" id="{C938F8C6-B955-C4E5-E98B-026BC418D09F}"/>
              </a:ext>
            </a:extLst>
          </p:cNvPr>
          <p:cNvPicPr>
            <a:picLocks noChangeAspect="1"/>
          </p:cNvPicPr>
          <p:nvPr>
            <p:custDataLst>
              <p:tags r:id="rId1"/>
            </p:custDataLst>
          </p:nvPr>
        </p:nvPicPr>
        <p:blipFill>
          <a:blip r:embed="rId5"/>
          <a:stretch>
            <a:fillRect/>
          </a:stretch>
        </p:blipFill>
        <p:spPr>
          <a:xfrm>
            <a:off x="72571" y="2742442"/>
            <a:ext cx="6879772" cy="3019900"/>
          </a:xfrm>
          <a:prstGeom prst="rect">
            <a:avLst/>
          </a:prstGeom>
          <a:solidFill>
            <a:srgbClr val="FFFFFF"/>
          </a:solidFill>
        </p:spPr>
      </p:pic>
    </p:spTree>
    <p:extLst>
      <p:ext uri="{BB962C8B-B14F-4D97-AF65-F5344CB8AC3E}">
        <p14:creationId xmlns:p14="http://schemas.microsoft.com/office/powerpoint/2010/main" val="164186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674F70-225F-25B8-50B4-0CFAFFFFFD02}"/>
              </a:ext>
            </a:extLst>
          </p:cNvPr>
          <p:cNvPicPr>
            <a:picLocks noChangeAspect="1"/>
          </p:cNvPicPr>
          <p:nvPr/>
        </p:nvPicPr>
        <p:blipFill>
          <a:blip r:embed="rId3"/>
          <a:stretch>
            <a:fillRect/>
          </a:stretch>
        </p:blipFill>
        <p:spPr>
          <a:xfrm>
            <a:off x="0" y="0"/>
            <a:ext cx="7772400" cy="1582937"/>
          </a:xfrm>
          <a:prstGeom prst="rect">
            <a:avLst/>
          </a:prstGeom>
        </p:spPr>
      </p:pic>
      <p:pic>
        <p:nvPicPr>
          <p:cNvPr id="4" name="Picture 3">
            <a:extLst>
              <a:ext uri="{FF2B5EF4-FFF2-40B4-BE49-F238E27FC236}">
                <a16:creationId xmlns:a16="http://schemas.microsoft.com/office/drawing/2014/main" id="{CE4CC99B-4259-F3D9-6BFF-8AE1728B55E6}"/>
              </a:ext>
            </a:extLst>
          </p:cNvPr>
          <p:cNvPicPr>
            <a:picLocks noChangeAspect="1"/>
          </p:cNvPicPr>
          <p:nvPr/>
        </p:nvPicPr>
        <p:blipFill>
          <a:blip r:embed="rId4"/>
          <a:stretch>
            <a:fillRect/>
          </a:stretch>
        </p:blipFill>
        <p:spPr>
          <a:xfrm>
            <a:off x="0" y="1307572"/>
            <a:ext cx="7772400" cy="550730"/>
          </a:xfrm>
          <a:prstGeom prst="rect">
            <a:avLst/>
          </a:prstGeom>
        </p:spPr>
      </p:pic>
      <p:pic>
        <p:nvPicPr>
          <p:cNvPr id="8" name="Picture 7" descr="\documentclass{article}&#10;\usepackage{amsmath}&#10;\pagestyle{empty}&#10;\begin{document}&#10;&#10;1.9 Risultati ottenuti dall'Analisi Statica&#10;Dall'analisi statica è emerso che lo spostamento massimo del telaio è di $0.043 \mathrm{~mm}$, come mostrato nella figura 6. Dalle figure 7 a 10 sono indicate la distribuzione massima del diagramma delle forze taglianti, il diagramma del momento flettente, il plot dello sforzo di flessione e il plot dello sforzo. La forza tagliante rileva la distribuzione delle forze positive e negative che vengono distribuite all'interno della struttura, mentre la previsione della distribuzione dello sforzo è effettuata tramite il diagramma del momento flettente. Lo sforzo massimo osservato nella figura 9 è di 1.74 MPa. Questo valore di sforzo è ben al di sotto del limite di snervamento del materiale in acciaio (modulo di Young dell'acciaio $-206900 \mathrm{MPa}$, rapporto di Poisson $-0.27$ e limite di snervamento $-240 \mathrm{MPa}$). Nelle condizioni di carico di flessione, la struttura è sicura.&#10;&#10;\end{document}" title="IguanaTex Bitmap Display">
            <a:extLst>
              <a:ext uri="{FF2B5EF4-FFF2-40B4-BE49-F238E27FC236}">
                <a16:creationId xmlns:a16="http://schemas.microsoft.com/office/drawing/2014/main" id="{1110BF58-077A-1074-ACBC-3917733E1A9A}"/>
              </a:ext>
            </a:extLst>
          </p:cNvPr>
          <p:cNvPicPr>
            <a:picLocks noChangeAspect="1"/>
          </p:cNvPicPr>
          <p:nvPr>
            <p:custDataLst>
              <p:tags r:id="rId1"/>
            </p:custDataLst>
          </p:nvPr>
        </p:nvPicPr>
        <p:blipFill>
          <a:blip r:embed="rId5"/>
          <a:stretch>
            <a:fillRect/>
          </a:stretch>
        </p:blipFill>
        <p:spPr>
          <a:xfrm>
            <a:off x="190695" y="2061698"/>
            <a:ext cx="6116320" cy="2471420"/>
          </a:xfrm>
          <a:prstGeom prst="rect">
            <a:avLst/>
          </a:prstGeom>
          <a:solidFill>
            <a:srgbClr val="FFFFFF"/>
          </a:solidFill>
        </p:spPr>
      </p:pic>
      <p:pic>
        <p:nvPicPr>
          <p:cNvPr id="9" name="Picture 8">
            <a:extLst>
              <a:ext uri="{FF2B5EF4-FFF2-40B4-BE49-F238E27FC236}">
                <a16:creationId xmlns:a16="http://schemas.microsoft.com/office/drawing/2014/main" id="{71AAD0C8-3335-81F3-1D0E-CBD5DB57BCA9}"/>
              </a:ext>
            </a:extLst>
          </p:cNvPr>
          <p:cNvPicPr>
            <a:picLocks noChangeAspect="1"/>
          </p:cNvPicPr>
          <p:nvPr/>
        </p:nvPicPr>
        <p:blipFill>
          <a:blip r:embed="rId6"/>
          <a:stretch>
            <a:fillRect/>
          </a:stretch>
        </p:blipFill>
        <p:spPr>
          <a:xfrm>
            <a:off x="6406453" y="1863970"/>
            <a:ext cx="5785547" cy="3368431"/>
          </a:xfrm>
          <a:prstGeom prst="rect">
            <a:avLst/>
          </a:prstGeom>
        </p:spPr>
      </p:pic>
      <p:sp>
        <p:nvSpPr>
          <p:cNvPr id="10" name="TextBox 9">
            <a:extLst>
              <a:ext uri="{FF2B5EF4-FFF2-40B4-BE49-F238E27FC236}">
                <a16:creationId xmlns:a16="http://schemas.microsoft.com/office/drawing/2014/main" id="{72EE9B89-B539-845D-E07D-6BF782F29C51}"/>
              </a:ext>
            </a:extLst>
          </p:cNvPr>
          <p:cNvSpPr txBox="1"/>
          <p:nvPr/>
        </p:nvSpPr>
        <p:spPr>
          <a:xfrm>
            <a:off x="8207997" y="5873262"/>
            <a:ext cx="2182457" cy="369332"/>
          </a:xfrm>
          <a:prstGeom prst="rect">
            <a:avLst/>
          </a:prstGeom>
          <a:noFill/>
        </p:spPr>
        <p:txBody>
          <a:bodyPr wrap="none" rtlCol="0">
            <a:spAutoFit/>
          </a:bodyPr>
          <a:lstStyle/>
          <a:p>
            <a:r>
              <a:rPr lang="en-IT" dirty="0"/>
              <a:t>Diagramma del taglio</a:t>
            </a:r>
          </a:p>
        </p:txBody>
      </p:sp>
    </p:spTree>
    <p:extLst>
      <p:ext uri="{BB962C8B-B14F-4D97-AF65-F5344CB8AC3E}">
        <p14:creationId xmlns:p14="http://schemas.microsoft.com/office/powerpoint/2010/main" val="95312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FC239-031C-1244-0DE2-C64FDCB3C741}"/>
              </a:ext>
            </a:extLst>
          </p:cNvPr>
          <p:cNvPicPr>
            <a:picLocks noChangeAspect="1"/>
          </p:cNvPicPr>
          <p:nvPr/>
        </p:nvPicPr>
        <p:blipFill>
          <a:blip r:embed="rId2"/>
          <a:stretch>
            <a:fillRect/>
          </a:stretch>
        </p:blipFill>
        <p:spPr>
          <a:xfrm>
            <a:off x="2445728" y="319552"/>
            <a:ext cx="7581900" cy="5346700"/>
          </a:xfrm>
          <a:prstGeom prst="rect">
            <a:avLst/>
          </a:prstGeom>
        </p:spPr>
      </p:pic>
      <p:sp>
        <p:nvSpPr>
          <p:cNvPr id="5" name="TextBox 4">
            <a:extLst>
              <a:ext uri="{FF2B5EF4-FFF2-40B4-BE49-F238E27FC236}">
                <a16:creationId xmlns:a16="http://schemas.microsoft.com/office/drawing/2014/main" id="{60646CDE-8CA1-F5BA-C3E5-C585299BB9A4}"/>
              </a:ext>
            </a:extLst>
          </p:cNvPr>
          <p:cNvSpPr txBox="1"/>
          <p:nvPr/>
        </p:nvSpPr>
        <p:spPr>
          <a:xfrm>
            <a:off x="4372547" y="6169116"/>
            <a:ext cx="3446906" cy="369332"/>
          </a:xfrm>
          <a:prstGeom prst="rect">
            <a:avLst/>
          </a:prstGeom>
          <a:noFill/>
        </p:spPr>
        <p:txBody>
          <a:bodyPr wrap="none" rtlCol="0">
            <a:spAutoFit/>
          </a:bodyPr>
          <a:lstStyle/>
          <a:p>
            <a:r>
              <a:rPr lang="en-IT" dirty="0"/>
              <a:t>Diagramma del momento flettente</a:t>
            </a:r>
          </a:p>
        </p:txBody>
      </p:sp>
    </p:spTree>
    <p:extLst>
      <p:ext uri="{BB962C8B-B14F-4D97-AF65-F5344CB8AC3E}">
        <p14:creationId xmlns:p14="http://schemas.microsoft.com/office/powerpoint/2010/main" val="3571682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7C89D6-46CB-89CA-9425-47E7FFEEFDFE}"/>
              </a:ext>
            </a:extLst>
          </p:cNvPr>
          <p:cNvPicPr>
            <a:picLocks noGrp="1" noChangeAspect="1"/>
          </p:cNvPicPr>
          <p:nvPr>
            <p:ph idx="1"/>
          </p:nvPr>
        </p:nvPicPr>
        <p:blipFill>
          <a:blip r:embed="rId2"/>
          <a:stretch>
            <a:fillRect/>
          </a:stretch>
        </p:blipFill>
        <p:spPr>
          <a:xfrm>
            <a:off x="1859675" y="1825625"/>
            <a:ext cx="8472649" cy="4351338"/>
          </a:xfrm>
          <a:prstGeom prst="rect">
            <a:avLst/>
          </a:prstGeom>
        </p:spPr>
      </p:pic>
    </p:spTree>
    <p:extLst>
      <p:ext uri="{BB962C8B-B14F-4D97-AF65-F5344CB8AC3E}">
        <p14:creationId xmlns:p14="http://schemas.microsoft.com/office/powerpoint/2010/main" val="3351088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1607-6B3D-B8B0-37A7-3DD24E5E05F3}"/>
              </a:ext>
            </a:extLst>
          </p:cNvPr>
          <p:cNvSpPr>
            <a:spLocks noGrp="1"/>
          </p:cNvSpPr>
          <p:nvPr>
            <p:ph type="title"/>
          </p:nvPr>
        </p:nvSpPr>
        <p:spPr/>
        <p:txBody>
          <a:bodyPr/>
          <a:lstStyle/>
          <a:p>
            <a:endParaRPr lang="en-IT"/>
          </a:p>
        </p:txBody>
      </p:sp>
      <p:pic>
        <p:nvPicPr>
          <p:cNvPr id="4" name="Content Placeholder 3">
            <a:extLst>
              <a:ext uri="{FF2B5EF4-FFF2-40B4-BE49-F238E27FC236}">
                <a16:creationId xmlns:a16="http://schemas.microsoft.com/office/drawing/2014/main" id="{76063307-B0A0-AF90-AF78-F36B1EB79647}"/>
              </a:ext>
            </a:extLst>
          </p:cNvPr>
          <p:cNvPicPr>
            <a:picLocks noGrp="1" noChangeAspect="1"/>
          </p:cNvPicPr>
          <p:nvPr>
            <p:ph idx="1"/>
          </p:nvPr>
        </p:nvPicPr>
        <p:blipFill>
          <a:blip r:embed="rId2"/>
          <a:stretch>
            <a:fillRect/>
          </a:stretch>
        </p:blipFill>
        <p:spPr>
          <a:xfrm>
            <a:off x="1650273" y="1825625"/>
            <a:ext cx="8891454" cy="4351338"/>
          </a:xfrm>
          <a:prstGeom prst="rect">
            <a:avLst/>
          </a:prstGeom>
        </p:spPr>
      </p:pic>
    </p:spTree>
    <p:extLst>
      <p:ext uri="{BB962C8B-B14F-4D97-AF65-F5344CB8AC3E}">
        <p14:creationId xmlns:p14="http://schemas.microsoft.com/office/powerpoint/2010/main" val="113638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0712-679C-A8D0-2636-677EA057FD01}"/>
              </a:ext>
            </a:extLst>
          </p:cNvPr>
          <p:cNvSpPr>
            <a:spLocks noGrp="1"/>
          </p:cNvSpPr>
          <p:nvPr>
            <p:ph type="title"/>
          </p:nvPr>
        </p:nvSpPr>
        <p:spPr/>
        <p:txBody>
          <a:bodyPr/>
          <a:lstStyle/>
          <a:p>
            <a:endParaRPr lang="en-IT" dirty="0"/>
          </a:p>
        </p:txBody>
      </p:sp>
      <p:pic>
        <p:nvPicPr>
          <p:cNvPr id="4" name="Content Placeholder 3">
            <a:extLst>
              <a:ext uri="{FF2B5EF4-FFF2-40B4-BE49-F238E27FC236}">
                <a16:creationId xmlns:a16="http://schemas.microsoft.com/office/drawing/2014/main" id="{67D9134A-3326-F587-D4C7-D8740A96DEED}"/>
              </a:ext>
            </a:extLst>
          </p:cNvPr>
          <p:cNvPicPr>
            <a:picLocks noGrp="1" noChangeAspect="1"/>
          </p:cNvPicPr>
          <p:nvPr>
            <p:ph idx="1"/>
          </p:nvPr>
        </p:nvPicPr>
        <p:blipFill>
          <a:blip r:embed="rId2"/>
          <a:stretch>
            <a:fillRect/>
          </a:stretch>
        </p:blipFill>
        <p:spPr>
          <a:xfrm>
            <a:off x="2404092" y="1825625"/>
            <a:ext cx="7383816" cy="4351338"/>
          </a:xfrm>
          <a:prstGeom prst="rect">
            <a:avLst/>
          </a:prstGeom>
        </p:spPr>
      </p:pic>
    </p:spTree>
    <p:extLst>
      <p:ext uri="{BB962C8B-B14F-4D97-AF65-F5344CB8AC3E}">
        <p14:creationId xmlns:p14="http://schemas.microsoft.com/office/powerpoint/2010/main" val="71497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1EF24F-6586-84D5-0038-1211EAEC929B}"/>
              </a:ext>
            </a:extLst>
          </p:cNvPr>
          <p:cNvPicPr>
            <a:picLocks noChangeAspect="1"/>
          </p:cNvPicPr>
          <p:nvPr/>
        </p:nvPicPr>
        <p:blipFill>
          <a:blip r:embed="rId2"/>
          <a:stretch>
            <a:fillRect/>
          </a:stretch>
        </p:blipFill>
        <p:spPr>
          <a:xfrm>
            <a:off x="271849" y="933779"/>
            <a:ext cx="7772400" cy="4990442"/>
          </a:xfrm>
          <a:prstGeom prst="rect">
            <a:avLst/>
          </a:prstGeom>
        </p:spPr>
      </p:pic>
      <p:pic>
        <p:nvPicPr>
          <p:cNvPr id="8" name="Content Placeholder 3">
            <a:extLst>
              <a:ext uri="{FF2B5EF4-FFF2-40B4-BE49-F238E27FC236}">
                <a16:creationId xmlns:a16="http://schemas.microsoft.com/office/drawing/2014/main" id="{98141AEF-99BF-0041-15A7-4171D97DCEF9}"/>
              </a:ext>
            </a:extLst>
          </p:cNvPr>
          <p:cNvPicPr>
            <a:picLocks noGrp="1" noChangeAspect="1"/>
          </p:cNvPicPr>
          <p:nvPr>
            <p:ph idx="1"/>
          </p:nvPr>
        </p:nvPicPr>
        <p:blipFill>
          <a:blip r:embed="rId3"/>
          <a:stretch>
            <a:fillRect/>
          </a:stretch>
        </p:blipFill>
        <p:spPr>
          <a:xfrm>
            <a:off x="8370037" y="2200055"/>
            <a:ext cx="3426580" cy="2044430"/>
          </a:xfrm>
          <a:prstGeom prst="rect">
            <a:avLst/>
          </a:prstGeom>
        </p:spPr>
      </p:pic>
    </p:spTree>
    <p:extLst>
      <p:ext uri="{BB962C8B-B14F-4D97-AF65-F5344CB8AC3E}">
        <p14:creationId xmlns:p14="http://schemas.microsoft.com/office/powerpoint/2010/main" val="3837428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0712-679C-A8D0-2636-677EA057FD01}"/>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CC29E2B9-CD7A-EA5B-9042-F2216C99D000}"/>
              </a:ext>
            </a:extLst>
          </p:cNvPr>
          <p:cNvSpPr>
            <a:spLocks noGrp="1"/>
          </p:cNvSpPr>
          <p:nvPr>
            <p:ph idx="1"/>
          </p:nvPr>
        </p:nvSpPr>
        <p:spPr/>
        <p:txBody>
          <a:bodyPr/>
          <a:lstStyle/>
          <a:p>
            <a:endParaRPr lang="en-IT" dirty="0"/>
          </a:p>
        </p:txBody>
      </p:sp>
      <p:pic>
        <p:nvPicPr>
          <p:cNvPr id="4" name="Picture 3">
            <a:extLst>
              <a:ext uri="{FF2B5EF4-FFF2-40B4-BE49-F238E27FC236}">
                <a16:creationId xmlns:a16="http://schemas.microsoft.com/office/drawing/2014/main" id="{7305FE4B-6D9F-7F0A-420A-DF911CE8BC4A}"/>
              </a:ext>
            </a:extLst>
          </p:cNvPr>
          <p:cNvPicPr>
            <a:picLocks noChangeAspect="1"/>
          </p:cNvPicPr>
          <p:nvPr/>
        </p:nvPicPr>
        <p:blipFill>
          <a:blip r:embed="rId2"/>
          <a:stretch>
            <a:fillRect/>
          </a:stretch>
        </p:blipFill>
        <p:spPr>
          <a:xfrm>
            <a:off x="2209800" y="1183640"/>
            <a:ext cx="7772400" cy="4490720"/>
          </a:xfrm>
          <a:prstGeom prst="rect">
            <a:avLst/>
          </a:prstGeom>
        </p:spPr>
      </p:pic>
    </p:spTree>
    <p:extLst>
      <p:ext uri="{BB962C8B-B14F-4D97-AF65-F5344CB8AC3E}">
        <p14:creationId xmlns:p14="http://schemas.microsoft.com/office/powerpoint/2010/main" val="1832668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23F7-EE99-CF64-6C76-646A9883C2E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57EAAEC-33F7-7951-88E2-2E46D90E21D9}"/>
              </a:ext>
            </a:extLst>
          </p:cNvPr>
          <p:cNvSpPr>
            <a:spLocks noGrp="1"/>
          </p:cNvSpPr>
          <p:nvPr>
            <p:ph idx="1"/>
          </p:nvPr>
        </p:nvSpPr>
        <p:spPr/>
        <p:txBody>
          <a:bodyPr/>
          <a:lstStyle/>
          <a:p>
            <a:endParaRPr lang="en-IT"/>
          </a:p>
        </p:txBody>
      </p:sp>
      <p:pic>
        <p:nvPicPr>
          <p:cNvPr id="5" name="Picture 4">
            <a:extLst>
              <a:ext uri="{FF2B5EF4-FFF2-40B4-BE49-F238E27FC236}">
                <a16:creationId xmlns:a16="http://schemas.microsoft.com/office/drawing/2014/main" id="{0E7D78DC-40F3-DE0A-E41C-D7F995094E3A}"/>
              </a:ext>
            </a:extLst>
          </p:cNvPr>
          <p:cNvPicPr>
            <a:picLocks noChangeAspect="1"/>
          </p:cNvPicPr>
          <p:nvPr/>
        </p:nvPicPr>
        <p:blipFill>
          <a:blip r:embed="rId2"/>
          <a:stretch>
            <a:fillRect/>
          </a:stretch>
        </p:blipFill>
        <p:spPr>
          <a:xfrm>
            <a:off x="2209800" y="1078274"/>
            <a:ext cx="7772400" cy="4701451"/>
          </a:xfrm>
          <a:prstGeom prst="rect">
            <a:avLst/>
          </a:prstGeom>
        </p:spPr>
      </p:pic>
    </p:spTree>
    <p:extLst>
      <p:ext uri="{BB962C8B-B14F-4D97-AF65-F5344CB8AC3E}">
        <p14:creationId xmlns:p14="http://schemas.microsoft.com/office/powerpoint/2010/main" val="261513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9FA5-7635-D3B9-37C8-A098A29F6B4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C58E0B19-6BD7-0E35-513F-1155B42FA641}"/>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9630B15-F665-0F58-9300-87F20125AE53}"/>
              </a:ext>
            </a:extLst>
          </p:cNvPr>
          <p:cNvPicPr>
            <a:picLocks noChangeAspect="1"/>
          </p:cNvPicPr>
          <p:nvPr/>
        </p:nvPicPr>
        <p:blipFill>
          <a:blip r:embed="rId2"/>
          <a:stretch>
            <a:fillRect/>
          </a:stretch>
        </p:blipFill>
        <p:spPr>
          <a:xfrm>
            <a:off x="2209800" y="1237257"/>
            <a:ext cx="7772400" cy="4383486"/>
          </a:xfrm>
          <a:prstGeom prst="rect">
            <a:avLst/>
          </a:prstGeom>
        </p:spPr>
      </p:pic>
    </p:spTree>
    <p:extLst>
      <p:ext uri="{BB962C8B-B14F-4D97-AF65-F5344CB8AC3E}">
        <p14:creationId xmlns:p14="http://schemas.microsoft.com/office/powerpoint/2010/main" val="338601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A0BB-6CBF-CF84-1521-30FC1134F52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4DE46E94-77EB-9CE9-9410-93A523976329}"/>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ABF0350-80EA-BF1F-275B-80CAC417DCFC}"/>
              </a:ext>
            </a:extLst>
          </p:cNvPr>
          <p:cNvPicPr>
            <a:picLocks noChangeAspect="1"/>
          </p:cNvPicPr>
          <p:nvPr/>
        </p:nvPicPr>
        <p:blipFill>
          <a:blip r:embed="rId2"/>
          <a:stretch>
            <a:fillRect/>
          </a:stretch>
        </p:blipFill>
        <p:spPr>
          <a:xfrm>
            <a:off x="2209800" y="1133475"/>
            <a:ext cx="7772400" cy="4591050"/>
          </a:xfrm>
          <a:prstGeom prst="rect">
            <a:avLst/>
          </a:prstGeom>
        </p:spPr>
      </p:pic>
    </p:spTree>
    <p:extLst>
      <p:ext uri="{BB962C8B-B14F-4D97-AF65-F5344CB8AC3E}">
        <p14:creationId xmlns:p14="http://schemas.microsoft.com/office/powerpoint/2010/main" val="2989638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ACF5-5080-7035-CD89-9B48880D1EE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B5FA860-1E8A-E062-DBB7-99EB9FD07D80}"/>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E761DE1-A324-2234-AF95-37736DBFD4FE}"/>
              </a:ext>
            </a:extLst>
          </p:cNvPr>
          <p:cNvPicPr>
            <a:picLocks noChangeAspect="1"/>
          </p:cNvPicPr>
          <p:nvPr/>
        </p:nvPicPr>
        <p:blipFill>
          <a:blip r:embed="rId2"/>
          <a:stretch>
            <a:fillRect/>
          </a:stretch>
        </p:blipFill>
        <p:spPr>
          <a:xfrm>
            <a:off x="2209800" y="920319"/>
            <a:ext cx="7772400" cy="5017361"/>
          </a:xfrm>
          <a:prstGeom prst="rect">
            <a:avLst/>
          </a:prstGeom>
        </p:spPr>
      </p:pic>
    </p:spTree>
    <p:extLst>
      <p:ext uri="{BB962C8B-B14F-4D97-AF65-F5344CB8AC3E}">
        <p14:creationId xmlns:p14="http://schemas.microsoft.com/office/powerpoint/2010/main" val="84065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41F6-0F3B-FCFD-AC71-83BDDDAFA1E2}"/>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2CDB64CE-5BBD-1D4E-B910-C056C789FAA0}"/>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6E4E723-B616-C407-7B39-70222C6FD6C6}"/>
              </a:ext>
            </a:extLst>
          </p:cNvPr>
          <p:cNvPicPr>
            <a:picLocks noChangeAspect="1"/>
          </p:cNvPicPr>
          <p:nvPr/>
        </p:nvPicPr>
        <p:blipFill>
          <a:blip r:embed="rId2"/>
          <a:stretch>
            <a:fillRect/>
          </a:stretch>
        </p:blipFill>
        <p:spPr>
          <a:xfrm>
            <a:off x="2209800" y="767219"/>
            <a:ext cx="7772400" cy="5323561"/>
          </a:xfrm>
          <a:prstGeom prst="rect">
            <a:avLst/>
          </a:prstGeom>
        </p:spPr>
      </p:pic>
    </p:spTree>
    <p:extLst>
      <p:ext uri="{BB962C8B-B14F-4D97-AF65-F5344CB8AC3E}">
        <p14:creationId xmlns:p14="http://schemas.microsoft.com/office/powerpoint/2010/main" val="4133593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E27E-FF2D-15EA-A41F-1C3072AE950B}"/>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DC931E8-FF58-8FEE-6424-25189BE5A8B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A354E552-D744-5CD0-43A5-2223CAC1826E}"/>
              </a:ext>
            </a:extLst>
          </p:cNvPr>
          <p:cNvPicPr>
            <a:picLocks noChangeAspect="1"/>
          </p:cNvPicPr>
          <p:nvPr/>
        </p:nvPicPr>
        <p:blipFill>
          <a:blip r:embed="rId2"/>
          <a:stretch>
            <a:fillRect/>
          </a:stretch>
        </p:blipFill>
        <p:spPr>
          <a:xfrm>
            <a:off x="2209800" y="474507"/>
            <a:ext cx="7772400" cy="5908985"/>
          </a:xfrm>
          <a:prstGeom prst="rect">
            <a:avLst/>
          </a:prstGeom>
        </p:spPr>
      </p:pic>
    </p:spTree>
    <p:extLst>
      <p:ext uri="{BB962C8B-B14F-4D97-AF65-F5344CB8AC3E}">
        <p14:creationId xmlns:p14="http://schemas.microsoft.com/office/powerpoint/2010/main" val="3131600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21CF-3EA6-42BE-1916-58DA504E003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F203F6A3-EFB6-A6B9-0A1D-8A3C4D9747AA}"/>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3B3C0102-2869-1D14-4C55-CF2D9D4C904A}"/>
              </a:ext>
            </a:extLst>
          </p:cNvPr>
          <p:cNvPicPr>
            <a:picLocks noChangeAspect="1"/>
          </p:cNvPicPr>
          <p:nvPr/>
        </p:nvPicPr>
        <p:blipFill>
          <a:blip r:embed="rId2"/>
          <a:stretch>
            <a:fillRect/>
          </a:stretch>
        </p:blipFill>
        <p:spPr>
          <a:xfrm>
            <a:off x="2209800" y="908962"/>
            <a:ext cx="7772400" cy="5040076"/>
          </a:xfrm>
          <a:prstGeom prst="rect">
            <a:avLst/>
          </a:prstGeom>
        </p:spPr>
      </p:pic>
    </p:spTree>
    <p:extLst>
      <p:ext uri="{BB962C8B-B14F-4D97-AF65-F5344CB8AC3E}">
        <p14:creationId xmlns:p14="http://schemas.microsoft.com/office/powerpoint/2010/main" val="2497387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1C97-CF0C-6ED9-8AE4-CD84DA3A2EE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41A7A11-740B-6727-ADAB-E9B231E995FC}"/>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B2D0B676-BBF6-13D4-6121-5CA8AA74707C}"/>
              </a:ext>
            </a:extLst>
          </p:cNvPr>
          <p:cNvPicPr>
            <a:picLocks noChangeAspect="1"/>
          </p:cNvPicPr>
          <p:nvPr/>
        </p:nvPicPr>
        <p:blipFill>
          <a:blip r:embed="rId2"/>
          <a:stretch>
            <a:fillRect/>
          </a:stretch>
        </p:blipFill>
        <p:spPr>
          <a:xfrm>
            <a:off x="2209800" y="675461"/>
            <a:ext cx="7772400" cy="5507077"/>
          </a:xfrm>
          <a:prstGeom prst="rect">
            <a:avLst/>
          </a:prstGeom>
        </p:spPr>
      </p:pic>
    </p:spTree>
    <p:extLst>
      <p:ext uri="{BB962C8B-B14F-4D97-AF65-F5344CB8AC3E}">
        <p14:creationId xmlns:p14="http://schemas.microsoft.com/office/powerpoint/2010/main" val="449243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50EF-CFDB-A0BC-FBA7-C63565F9853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F68DC7E-F34B-109D-ACA9-47CB4D6D919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8FF02BFA-15BC-C0B0-F5B7-77799F6DD13C}"/>
              </a:ext>
            </a:extLst>
          </p:cNvPr>
          <p:cNvPicPr>
            <a:picLocks noChangeAspect="1"/>
          </p:cNvPicPr>
          <p:nvPr/>
        </p:nvPicPr>
        <p:blipFill>
          <a:blip r:embed="rId2"/>
          <a:stretch>
            <a:fillRect/>
          </a:stretch>
        </p:blipFill>
        <p:spPr>
          <a:xfrm>
            <a:off x="2209800" y="578855"/>
            <a:ext cx="7772400" cy="5700289"/>
          </a:xfrm>
          <a:prstGeom prst="rect">
            <a:avLst/>
          </a:prstGeom>
        </p:spPr>
      </p:pic>
    </p:spTree>
    <p:extLst>
      <p:ext uri="{BB962C8B-B14F-4D97-AF65-F5344CB8AC3E}">
        <p14:creationId xmlns:p14="http://schemas.microsoft.com/office/powerpoint/2010/main" val="356035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9D383-EC3D-1B22-846C-4DBABE89C715}"/>
              </a:ext>
            </a:extLst>
          </p:cNvPr>
          <p:cNvPicPr>
            <a:picLocks noChangeAspect="1"/>
          </p:cNvPicPr>
          <p:nvPr/>
        </p:nvPicPr>
        <p:blipFill>
          <a:blip r:embed="rId2"/>
          <a:stretch>
            <a:fillRect/>
          </a:stretch>
        </p:blipFill>
        <p:spPr>
          <a:xfrm>
            <a:off x="143934" y="0"/>
            <a:ext cx="4339167" cy="6858000"/>
          </a:xfrm>
          <a:prstGeom prst="rect">
            <a:avLst/>
          </a:prstGeom>
        </p:spPr>
      </p:pic>
      <p:pic>
        <p:nvPicPr>
          <p:cNvPr id="6" name="Picture 5">
            <a:extLst>
              <a:ext uri="{FF2B5EF4-FFF2-40B4-BE49-F238E27FC236}">
                <a16:creationId xmlns:a16="http://schemas.microsoft.com/office/drawing/2014/main" id="{D9D31F0D-D813-9A79-F897-5599786161CD}"/>
              </a:ext>
            </a:extLst>
          </p:cNvPr>
          <p:cNvPicPr>
            <a:picLocks noChangeAspect="1"/>
          </p:cNvPicPr>
          <p:nvPr/>
        </p:nvPicPr>
        <p:blipFill>
          <a:blip r:embed="rId3"/>
          <a:stretch>
            <a:fillRect/>
          </a:stretch>
        </p:blipFill>
        <p:spPr>
          <a:xfrm>
            <a:off x="5090887" y="0"/>
            <a:ext cx="4909434" cy="2489585"/>
          </a:xfrm>
          <a:prstGeom prst="rect">
            <a:avLst/>
          </a:prstGeom>
        </p:spPr>
      </p:pic>
      <p:pic>
        <p:nvPicPr>
          <p:cNvPr id="7" name="Picture 6">
            <a:extLst>
              <a:ext uri="{FF2B5EF4-FFF2-40B4-BE49-F238E27FC236}">
                <a16:creationId xmlns:a16="http://schemas.microsoft.com/office/drawing/2014/main" id="{CC145630-70D4-E6A9-02AA-AB77FB813823}"/>
              </a:ext>
            </a:extLst>
          </p:cNvPr>
          <p:cNvPicPr>
            <a:picLocks noChangeAspect="1"/>
          </p:cNvPicPr>
          <p:nvPr/>
        </p:nvPicPr>
        <p:blipFill>
          <a:blip r:embed="rId4"/>
          <a:stretch>
            <a:fillRect/>
          </a:stretch>
        </p:blipFill>
        <p:spPr>
          <a:xfrm>
            <a:off x="4483101" y="2766473"/>
            <a:ext cx="6400825" cy="1505519"/>
          </a:xfrm>
          <a:prstGeom prst="rect">
            <a:avLst/>
          </a:prstGeom>
        </p:spPr>
      </p:pic>
      <p:pic>
        <p:nvPicPr>
          <p:cNvPr id="10" name="Picture 9">
            <a:extLst>
              <a:ext uri="{FF2B5EF4-FFF2-40B4-BE49-F238E27FC236}">
                <a16:creationId xmlns:a16="http://schemas.microsoft.com/office/drawing/2014/main" id="{34CECF16-9A3C-D7E3-68AE-663F2DA70DBA}"/>
              </a:ext>
            </a:extLst>
          </p:cNvPr>
          <p:cNvPicPr>
            <a:picLocks noChangeAspect="1"/>
          </p:cNvPicPr>
          <p:nvPr/>
        </p:nvPicPr>
        <p:blipFill>
          <a:blip r:embed="rId5"/>
          <a:stretch>
            <a:fillRect/>
          </a:stretch>
        </p:blipFill>
        <p:spPr>
          <a:xfrm>
            <a:off x="4483100" y="4271992"/>
            <a:ext cx="6400825" cy="1224254"/>
          </a:xfrm>
          <a:prstGeom prst="rect">
            <a:avLst/>
          </a:prstGeom>
        </p:spPr>
      </p:pic>
      <p:pic>
        <p:nvPicPr>
          <p:cNvPr id="11" name="Picture 10">
            <a:extLst>
              <a:ext uri="{FF2B5EF4-FFF2-40B4-BE49-F238E27FC236}">
                <a16:creationId xmlns:a16="http://schemas.microsoft.com/office/drawing/2014/main" id="{52170ECC-4631-041E-8CCD-A1A35DCEA671}"/>
              </a:ext>
            </a:extLst>
          </p:cNvPr>
          <p:cNvPicPr>
            <a:picLocks noChangeAspect="1"/>
          </p:cNvPicPr>
          <p:nvPr/>
        </p:nvPicPr>
        <p:blipFill>
          <a:blip r:embed="rId6"/>
          <a:stretch>
            <a:fillRect/>
          </a:stretch>
        </p:blipFill>
        <p:spPr>
          <a:xfrm>
            <a:off x="4508488" y="5365125"/>
            <a:ext cx="6400825" cy="1492875"/>
          </a:xfrm>
          <a:prstGeom prst="rect">
            <a:avLst/>
          </a:prstGeom>
        </p:spPr>
      </p:pic>
    </p:spTree>
    <p:extLst>
      <p:ext uri="{BB962C8B-B14F-4D97-AF65-F5344CB8AC3E}">
        <p14:creationId xmlns:p14="http://schemas.microsoft.com/office/powerpoint/2010/main" val="4226850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2FCB-A7BD-2B70-9CFF-5B631E52E8CD}"/>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2BCAD46-D29D-59E2-7B84-AA52E8C8F08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D7BCE6E5-709B-C5E7-2BE5-1B7D33B55B18}"/>
              </a:ext>
            </a:extLst>
          </p:cNvPr>
          <p:cNvPicPr>
            <a:picLocks noChangeAspect="1"/>
          </p:cNvPicPr>
          <p:nvPr/>
        </p:nvPicPr>
        <p:blipFill>
          <a:blip r:embed="rId2"/>
          <a:stretch>
            <a:fillRect/>
          </a:stretch>
        </p:blipFill>
        <p:spPr>
          <a:xfrm>
            <a:off x="2209800" y="1182935"/>
            <a:ext cx="7772400" cy="4492129"/>
          </a:xfrm>
          <a:prstGeom prst="rect">
            <a:avLst/>
          </a:prstGeom>
        </p:spPr>
      </p:pic>
    </p:spTree>
    <p:extLst>
      <p:ext uri="{BB962C8B-B14F-4D97-AF65-F5344CB8AC3E}">
        <p14:creationId xmlns:p14="http://schemas.microsoft.com/office/powerpoint/2010/main" val="3370560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85E0-10B1-D3CC-514F-56B9CFFCEE9A}"/>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EDD0881A-6184-78E9-260B-5CA10D12BF98}"/>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0A962EF6-9359-5DAD-0F6C-BA5BA9BD0B60}"/>
              </a:ext>
            </a:extLst>
          </p:cNvPr>
          <p:cNvPicPr>
            <a:picLocks noChangeAspect="1"/>
          </p:cNvPicPr>
          <p:nvPr/>
        </p:nvPicPr>
        <p:blipFill>
          <a:blip r:embed="rId2"/>
          <a:stretch>
            <a:fillRect/>
          </a:stretch>
        </p:blipFill>
        <p:spPr>
          <a:xfrm>
            <a:off x="2209800" y="1239253"/>
            <a:ext cx="7772400" cy="4379494"/>
          </a:xfrm>
          <a:prstGeom prst="rect">
            <a:avLst/>
          </a:prstGeom>
        </p:spPr>
      </p:pic>
    </p:spTree>
    <p:extLst>
      <p:ext uri="{BB962C8B-B14F-4D97-AF65-F5344CB8AC3E}">
        <p14:creationId xmlns:p14="http://schemas.microsoft.com/office/powerpoint/2010/main" val="1661827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19F8-FC4D-C8F3-744D-733271BE0C67}"/>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4AFDBFF-F93C-8BEC-DA8F-1D50309369BE}"/>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54A4C6B8-A875-8805-9024-0B5DBFC4E720}"/>
              </a:ext>
            </a:extLst>
          </p:cNvPr>
          <p:cNvPicPr>
            <a:picLocks noChangeAspect="1"/>
          </p:cNvPicPr>
          <p:nvPr/>
        </p:nvPicPr>
        <p:blipFill>
          <a:blip r:embed="rId2"/>
          <a:stretch>
            <a:fillRect/>
          </a:stretch>
        </p:blipFill>
        <p:spPr>
          <a:xfrm>
            <a:off x="2209800" y="1174938"/>
            <a:ext cx="7772400" cy="4508123"/>
          </a:xfrm>
          <a:prstGeom prst="rect">
            <a:avLst/>
          </a:prstGeom>
        </p:spPr>
      </p:pic>
    </p:spTree>
    <p:extLst>
      <p:ext uri="{BB962C8B-B14F-4D97-AF65-F5344CB8AC3E}">
        <p14:creationId xmlns:p14="http://schemas.microsoft.com/office/powerpoint/2010/main" val="209427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386E-961C-DFBB-DD58-6EA91DBFB5E0}"/>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E70E3F0C-35D5-9930-714D-7E4CFC822263}"/>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6395EB11-917B-6D6B-707A-19711E6A52D7}"/>
              </a:ext>
            </a:extLst>
          </p:cNvPr>
          <p:cNvPicPr>
            <a:picLocks noChangeAspect="1"/>
          </p:cNvPicPr>
          <p:nvPr/>
        </p:nvPicPr>
        <p:blipFill>
          <a:blip r:embed="rId2"/>
          <a:stretch>
            <a:fillRect/>
          </a:stretch>
        </p:blipFill>
        <p:spPr>
          <a:xfrm>
            <a:off x="2226733" y="1068417"/>
            <a:ext cx="7772400" cy="4721165"/>
          </a:xfrm>
          <a:prstGeom prst="rect">
            <a:avLst/>
          </a:prstGeom>
        </p:spPr>
      </p:pic>
    </p:spTree>
    <p:extLst>
      <p:ext uri="{BB962C8B-B14F-4D97-AF65-F5344CB8AC3E}">
        <p14:creationId xmlns:p14="http://schemas.microsoft.com/office/powerpoint/2010/main" val="1394349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C919-C35A-3AC7-D16D-B2BB7B24677A}"/>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156DE2B-D7E3-E357-07AD-10D0C112B316}"/>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BB0A6F3-F50A-5729-778A-0CF64D592870}"/>
              </a:ext>
            </a:extLst>
          </p:cNvPr>
          <p:cNvPicPr>
            <a:picLocks noChangeAspect="1"/>
          </p:cNvPicPr>
          <p:nvPr/>
        </p:nvPicPr>
        <p:blipFill>
          <a:blip r:embed="rId2"/>
          <a:stretch>
            <a:fillRect/>
          </a:stretch>
        </p:blipFill>
        <p:spPr>
          <a:xfrm>
            <a:off x="2226733" y="935238"/>
            <a:ext cx="7772400" cy="4987523"/>
          </a:xfrm>
          <a:prstGeom prst="rect">
            <a:avLst/>
          </a:prstGeom>
        </p:spPr>
      </p:pic>
    </p:spTree>
    <p:extLst>
      <p:ext uri="{BB962C8B-B14F-4D97-AF65-F5344CB8AC3E}">
        <p14:creationId xmlns:p14="http://schemas.microsoft.com/office/powerpoint/2010/main" val="2502566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A32D-70BC-BC18-3D08-CD14E9E88597}"/>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2529B07-D4FA-9CC2-EF20-4561B3640D58}"/>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72B027A2-D581-EB47-A5B9-8046A5A88D2B}"/>
              </a:ext>
            </a:extLst>
          </p:cNvPr>
          <p:cNvPicPr>
            <a:picLocks noChangeAspect="1"/>
          </p:cNvPicPr>
          <p:nvPr/>
        </p:nvPicPr>
        <p:blipFill>
          <a:blip r:embed="rId2"/>
          <a:stretch>
            <a:fillRect/>
          </a:stretch>
        </p:blipFill>
        <p:spPr>
          <a:xfrm>
            <a:off x="2226733" y="552099"/>
            <a:ext cx="7772400" cy="5753801"/>
          </a:xfrm>
          <a:prstGeom prst="rect">
            <a:avLst/>
          </a:prstGeom>
        </p:spPr>
      </p:pic>
    </p:spTree>
    <p:extLst>
      <p:ext uri="{BB962C8B-B14F-4D97-AF65-F5344CB8AC3E}">
        <p14:creationId xmlns:p14="http://schemas.microsoft.com/office/powerpoint/2010/main" val="1780543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2F99-55DE-12A5-4F6A-8678E238A0C4}"/>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093E2EE-C64F-89EB-2295-A2F437F4A6D3}"/>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8478AC1-E0C7-3179-FBAF-3A52178CA791}"/>
              </a:ext>
            </a:extLst>
          </p:cNvPr>
          <p:cNvPicPr>
            <a:picLocks noChangeAspect="1"/>
          </p:cNvPicPr>
          <p:nvPr/>
        </p:nvPicPr>
        <p:blipFill>
          <a:blip r:embed="rId2"/>
          <a:stretch>
            <a:fillRect/>
          </a:stretch>
        </p:blipFill>
        <p:spPr>
          <a:xfrm>
            <a:off x="2209800" y="1171162"/>
            <a:ext cx="7772400" cy="4515675"/>
          </a:xfrm>
          <a:prstGeom prst="rect">
            <a:avLst/>
          </a:prstGeom>
        </p:spPr>
      </p:pic>
    </p:spTree>
    <p:extLst>
      <p:ext uri="{BB962C8B-B14F-4D97-AF65-F5344CB8AC3E}">
        <p14:creationId xmlns:p14="http://schemas.microsoft.com/office/powerpoint/2010/main" val="4274210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p:txBody>
          <a:bodyPr>
            <a:normAutofit fontScale="92500" lnSpcReduction="10000"/>
          </a:bodyPr>
          <a:lstStyle/>
          <a:p>
            <a:endParaRPr lang="en-IT" dirty="0"/>
          </a:p>
          <a:p>
            <a:endParaRPr lang="en-IT" dirty="0"/>
          </a:p>
          <a:p>
            <a:endParaRPr lang="en-IT" dirty="0"/>
          </a:p>
          <a:p>
            <a:endParaRPr lang="en-IT" dirty="0"/>
          </a:p>
          <a:p>
            <a:endParaRPr lang="en-IT" dirty="0"/>
          </a:p>
          <a:p>
            <a:pPr marL="0" indent="0">
              <a:buNone/>
            </a:pPr>
            <a:r>
              <a:rPr lang="en-IT" dirty="0"/>
              <a:t>Le travi possono essere vincolate in vari modi. </a:t>
            </a:r>
          </a:p>
          <a:p>
            <a:pPr marL="0" indent="0">
              <a:buNone/>
            </a:pPr>
            <a:r>
              <a:rPr lang="en-IT" dirty="0"/>
              <a:t>I piu’ comuni sono l’appoggio (cerniera), tramite un carrello, o tramite un incastro.</a:t>
            </a:r>
          </a:p>
          <a:p>
            <a:pPr marL="0" indent="0">
              <a:buNone/>
            </a:pPr>
            <a:r>
              <a:rPr lang="en-IT" dirty="0"/>
              <a:t>L’appoggio impedisce lo spostamento, ma consente la rotazione</a:t>
            </a:r>
          </a:p>
          <a:p>
            <a:pPr marL="0" indent="0">
              <a:buNone/>
            </a:pPr>
            <a:r>
              <a:rPr lang="en-IT" dirty="0"/>
              <a:t>Il carrello consente, oltre alla traslazione, la rotazione.</a:t>
            </a:r>
          </a:p>
          <a:p>
            <a:pPr marL="0" indent="0">
              <a:buNone/>
            </a:pPr>
            <a:endParaRPr lang="en-IT" dirty="0"/>
          </a:p>
        </p:txBody>
      </p:sp>
      <p:pic>
        <p:nvPicPr>
          <p:cNvPr id="4" name="Picture 3">
            <a:extLst>
              <a:ext uri="{FF2B5EF4-FFF2-40B4-BE49-F238E27FC236}">
                <a16:creationId xmlns:a16="http://schemas.microsoft.com/office/drawing/2014/main" id="{7577005D-9BBC-0128-4518-72772AE0B69D}"/>
              </a:ext>
            </a:extLst>
          </p:cNvPr>
          <p:cNvPicPr>
            <a:picLocks noChangeAspect="1"/>
          </p:cNvPicPr>
          <p:nvPr/>
        </p:nvPicPr>
        <p:blipFill>
          <a:blip r:embed="rId2"/>
          <a:stretch>
            <a:fillRect/>
          </a:stretch>
        </p:blipFill>
        <p:spPr>
          <a:xfrm>
            <a:off x="2209800" y="0"/>
            <a:ext cx="7772400" cy="3783078"/>
          </a:xfrm>
          <a:prstGeom prst="rect">
            <a:avLst/>
          </a:prstGeom>
        </p:spPr>
      </p:pic>
    </p:spTree>
    <p:extLst>
      <p:ext uri="{BB962C8B-B14F-4D97-AF65-F5344CB8AC3E}">
        <p14:creationId xmlns:p14="http://schemas.microsoft.com/office/powerpoint/2010/main" val="2113333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a:xfrm>
            <a:off x="838199" y="4148203"/>
            <a:ext cx="10732477" cy="2028759"/>
          </a:xfrm>
        </p:spPr>
        <p:txBody>
          <a:bodyPr>
            <a:normAutofit fontScale="92500" lnSpcReduction="20000"/>
          </a:bodyPr>
          <a:lstStyle/>
          <a:p>
            <a:pPr marL="0" indent="0">
              <a:buNone/>
            </a:pPr>
            <a:r>
              <a:rPr lang="en-IT" dirty="0"/>
              <a:t>Per molteplicita’ del vincolo si intende il numero di equazioni che il vincolo impone. Negli esempi mostrati:</a:t>
            </a:r>
          </a:p>
          <a:p>
            <a:pPr marL="0" indent="0">
              <a:buNone/>
            </a:pPr>
            <a:r>
              <a:rPr lang="en-IT" dirty="0"/>
              <a:t>Appoggio-&gt;molteplicita’ 2</a:t>
            </a:r>
          </a:p>
          <a:p>
            <a:pPr marL="0" indent="0">
              <a:buNone/>
            </a:pPr>
            <a:r>
              <a:rPr lang="en-IT" dirty="0"/>
              <a:t>Carrello-&gt;molteplicita` 1</a:t>
            </a:r>
          </a:p>
          <a:p>
            <a:pPr marL="0" indent="0">
              <a:buNone/>
            </a:pPr>
            <a:r>
              <a:rPr lang="en-IT" dirty="0"/>
              <a:t>Incastro-&gt;molteplicita’ 3</a:t>
            </a:r>
          </a:p>
          <a:p>
            <a:pPr marL="0" indent="0">
              <a:buNone/>
            </a:pPr>
            <a:endParaRPr lang="en-IT" dirty="0"/>
          </a:p>
        </p:txBody>
      </p:sp>
      <p:pic>
        <p:nvPicPr>
          <p:cNvPr id="4" name="Picture 3">
            <a:extLst>
              <a:ext uri="{FF2B5EF4-FFF2-40B4-BE49-F238E27FC236}">
                <a16:creationId xmlns:a16="http://schemas.microsoft.com/office/drawing/2014/main" id="{7577005D-9BBC-0128-4518-72772AE0B69D}"/>
              </a:ext>
            </a:extLst>
          </p:cNvPr>
          <p:cNvPicPr>
            <a:picLocks noChangeAspect="1"/>
          </p:cNvPicPr>
          <p:nvPr/>
        </p:nvPicPr>
        <p:blipFill>
          <a:blip r:embed="rId2"/>
          <a:stretch>
            <a:fillRect/>
          </a:stretch>
        </p:blipFill>
        <p:spPr>
          <a:xfrm>
            <a:off x="2209800" y="0"/>
            <a:ext cx="7772400" cy="3783078"/>
          </a:xfrm>
          <a:prstGeom prst="rect">
            <a:avLst/>
          </a:prstGeom>
        </p:spPr>
      </p:pic>
    </p:spTree>
    <p:extLst>
      <p:ext uri="{BB962C8B-B14F-4D97-AF65-F5344CB8AC3E}">
        <p14:creationId xmlns:p14="http://schemas.microsoft.com/office/powerpoint/2010/main" val="853090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p:txBody>
          <a:bodyPr>
            <a:normAutofit/>
          </a:bodyPr>
          <a:lstStyle/>
          <a:p>
            <a:endParaRPr lang="en-IT" dirty="0"/>
          </a:p>
          <a:p>
            <a:endParaRPr lang="en-IT" dirty="0"/>
          </a:p>
          <a:p>
            <a:endParaRPr lang="en-IT" dirty="0"/>
          </a:p>
          <a:p>
            <a:endParaRPr lang="en-IT" dirty="0"/>
          </a:p>
          <a:p>
            <a:endParaRPr lang="en-IT" dirty="0"/>
          </a:p>
          <a:p>
            <a:pPr marL="0" indent="0">
              <a:buNone/>
            </a:pPr>
            <a:r>
              <a:rPr lang="en-IT" dirty="0"/>
              <a:t>Per poter impedire spostamenti verticali il carrello deve poter esercitare una forza verticale arbitraria. Tale forza non e` tuttavia nota a priori.</a:t>
            </a:r>
          </a:p>
        </p:txBody>
      </p:sp>
      <p:pic>
        <p:nvPicPr>
          <p:cNvPr id="6" name="Picture 5">
            <a:extLst>
              <a:ext uri="{FF2B5EF4-FFF2-40B4-BE49-F238E27FC236}">
                <a16:creationId xmlns:a16="http://schemas.microsoft.com/office/drawing/2014/main" id="{EAFB8945-1115-CF24-F023-EF6551342B5B}"/>
              </a:ext>
            </a:extLst>
          </p:cNvPr>
          <p:cNvPicPr>
            <a:picLocks noChangeAspect="1"/>
          </p:cNvPicPr>
          <p:nvPr/>
        </p:nvPicPr>
        <p:blipFill>
          <a:blip r:embed="rId2"/>
          <a:stretch>
            <a:fillRect/>
          </a:stretch>
        </p:blipFill>
        <p:spPr>
          <a:xfrm>
            <a:off x="2328333" y="89083"/>
            <a:ext cx="7772400" cy="3771119"/>
          </a:xfrm>
          <a:prstGeom prst="rect">
            <a:avLst/>
          </a:prstGeom>
        </p:spPr>
      </p:pic>
    </p:spTree>
    <p:extLst>
      <p:ext uri="{BB962C8B-B14F-4D97-AF65-F5344CB8AC3E}">
        <p14:creationId xmlns:p14="http://schemas.microsoft.com/office/powerpoint/2010/main" val="97247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38E10-D077-EA87-0085-905A0BC112DF}"/>
              </a:ext>
            </a:extLst>
          </p:cNvPr>
          <p:cNvPicPr>
            <a:picLocks noChangeAspect="1"/>
          </p:cNvPicPr>
          <p:nvPr/>
        </p:nvPicPr>
        <p:blipFill>
          <a:blip r:embed="rId2"/>
          <a:stretch>
            <a:fillRect/>
          </a:stretch>
        </p:blipFill>
        <p:spPr>
          <a:xfrm>
            <a:off x="337457" y="246523"/>
            <a:ext cx="10041764" cy="4847991"/>
          </a:xfrm>
          <a:prstGeom prst="rect">
            <a:avLst/>
          </a:prstGeom>
        </p:spPr>
      </p:pic>
    </p:spTree>
    <p:extLst>
      <p:ext uri="{BB962C8B-B14F-4D97-AF65-F5344CB8AC3E}">
        <p14:creationId xmlns:p14="http://schemas.microsoft.com/office/powerpoint/2010/main" val="3635406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p:txBody>
          <a:bodyPr>
            <a:normAutofit/>
          </a:bodyPr>
          <a:lstStyle/>
          <a:p>
            <a:endParaRPr lang="en-IT" dirty="0"/>
          </a:p>
          <a:p>
            <a:endParaRPr lang="en-IT" dirty="0"/>
          </a:p>
          <a:p>
            <a:endParaRPr lang="en-IT" dirty="0"/>
          </a:p>
          <a:p>
            <a:endParaRPr lang="en-IT" dirty="0"/>
          </a:p>
          <a:p>
            <a:endParaRPr lang="en-IT" dirty="0"/>
          </a:p>
          <a:p>
            <a:pPr marL="0" indent="0">
              <a:buNone/>
            </a:pPr>
            <a:r>
              <a:rPr lang="en-IT" dirty="0"/>
              <a:t>Analogamente, per impedire sia spostamenti verticali che orizzontali, la cerniera deve poter esercitare una forza orizzontale e una verticale, entrambe arbitrarie.</a:t>
            </a:r>
          </a:p>
          <a:p>
            <a:pPr marL="0" indent="0">
              <a:buNone/>
            </a:pPr>
            <a:r>
              <a:rPr lang="en-IT" dirty="0"/>
              <a:t>Oltre a forze arbitrarie, l’incastro deve poter esercitare un momento.</a:t>
            </a:r>
          </a:p>
        </p:txBody>
      </p:sp>
      <p:pic>
        <p:nvPicPr>
          <p:cNvPr id="6" name="Picture 5">
            <a:extLst>
              <a:ext uri="{FF2B5EF4-FFF2-40B4-BE49-F238E27FC236}">
                <a16:creationId xmlns:a16="http://schemas.microsoft.com/office/drawing/2014/main" id="{EAFB8945-1115-CF24-F023-EF6551342B5B}"/>
              </a:ext>
            </a:extLst>
          </p:cNvPr>
          <p:cNvPicPr>
            <a:picLocks noChangeAspect="1"/>
          </p:cNvPicPr>
          <p:nvPr/>
        </p:nvPicPr>
        <p:blipFill>
          <a:blip r:embed="rId2"/>
          <a:stretch>
            <a:fillRect/>
          </a:stretch>
        </p:blipFill>
        <p:spPr>
          <a:xfrm>
            <a:off x="2328333" y="89083"/>
            <a:ext cx="7772400" cy="3771119"/>
          </a:xfrm>
          <a:prstGeom prst="rect">
            <a:avLst/>
          </a:prstGeom>
        </p:spPr>
      </p:pic>
    </p:spTree>
    <p:extLst>
      <p:ext uri="{BB962C8B-B14F-4D97-AF65-F5344CB8AC3E}">
        <p14:creationId xmlns:p14="http://schemas.microsoft.com/office/powerpoint/2010/main" val="2901399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p:txBody>
          <a:bodyPr>
            <a:normAutofit/>
          </a:bodyPr>
          <a:lstStyle/>
          <a:p>
            <a:endParaRPr lang="en-IT" dirty="0"/>
          </a:p>
          <a:p>
            <a:endParaRPr lang="en-IT" dirty="0"/>
          </a:p>
          <a:p>
            <a:endParaRPr lang="en-IT" dirty="0"/>
          </a:p>
          <a:p>
            <a:endParaRPr lang="en-IT" dirty="0"/>
          </a:p>
          <a:p>
            <a:endParaRPr lang="en-IT" dirty="0"/>
          </a:p>
          <a:p>
            <a:pPr marL="0" indent="0">
              <a:buNone/>
            </a:pPr>
            <a:r>
              <a:rPr lang="en-IT" dirty="0"/>
              <a:t>Im generale, un vincolo esercita tanti tipi di forze quanti sono </a:t>
            </a:r>
            <a:r>
              <a:rPr lang="en-GB" dirty="0"/>
              <a:t>I</a:t>
            </a:r>
            <a:r>
              <a:rPr lang="en-IT" dirty="0"/>
              <a:t> gradi di liberta’ da esso soppressi.</a:t>
            </a:r>
          </a:p>
        </p:txBody>
      </p:sp>
      <p:pic>
        <p:nvPicPr>
          <p:cNvPr id="6" name="Picture 5">
            <a:extLst>
              <a:ext uri="{FF2B5EF4-FFF2-40B4-BE49-F238E27FC236}">
                <a16:creationId xmlns:a16="http://schemas.microsoft.com/office/drawing/2014/main" id="{EAFB8945-1115-CF24-F023-EF6551342B5B}"/>
              </a:ext>
            </a:extLst>
          </p:cNvPr>
          <p:cNvPicPr>
            <a:picLocks noChangeAspect="1"/>
          </p:cNvPicPr>
          <p:nvPr/>
        </p:nvPicPr>
        <p:blipFill>
          <a:blip r:embed="rId2"/>
          <a:stretch>
            <a:fillRect/>
          </a:stretch>
        </p:blipFill>
        <p:spPr>
          <a:xfrm>
            <a:off x="2328333" y="89083"/>
            <a:ext cx="7772400" cy="3771119"/>
          </a:xfrm>
          <a:prstGeom prst="rect">
            <a:avLst/>
          </a:prstGeom>
        </p:spPr>
      </p:pic>
    </p:spTree>
    <p:extLst>
      <p:ext uri="{BB962C8B-B14F-4D97-AF65-F5344CB8AC3E}">
        <p14:creationId xmlns:p14="http://schemas.microsoft.com/office/powerpoint/2010/main" val="1800397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7B-3C2D-8315-1200-607AB26E54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4AFAD6E-6EE8-0131-07E8-6D01AA9DB71D}"/>
              </a:ext>
            </a:extLst>
          </p:cNvPr>
          <p:cNvSpPr>
            <a:spLocks noGrp="1"/>
          </p:cNvSpPr>
          <p:nvPr>
            <p:ph idx="1"/>
          </p:nvPr>
        </p:nvSpPr>
        <p:spPr>
          <a:xfrm>
            <a:off x="838200" y="4136243"/>
            <a:ext cx="10515600" cy="2040719"/>
          </a:xfrm>
        </p:spPr>
        <p:txBody>
          <a:bodyPr>
            <a:normAutofit/>
          </a:bodyPr>
          <a:lstStyle/>
          <a:p>
            <a:pPr marL="0" indent="0">
              <a:buNone/>
            </a:pPr>
            <a:endParaRPr lang="en-IT" dirty="0"/>
          </a:p>
        </p:txBody>
      </p:sp>
      <p:pic>
        <p:nvPicPr>
          <p:cNvPr id="6" name="Picture 5">
            <a:extLst>
              <a:ext uri="{FF2B5EF4-FFF2-40B4-BE49-F238E27FC236}">
                <a16:creationId xmlns:a16="http://schemas.microsoft.com/office/drawing/2014/main" id="{EAFB8945-1115-CF24-F023-EF6551342B5B}"/>
              </a:ext>
            </a:extLst>
          </p:cNvPr>
          <p:cNvPicPr>
            <a:picLocks noChangeAspect="1"/>
          </p:cNvPicPr>
          <p:nvPr/>
        </p:nvPicPr>
        <p:blipFill>
          <a:blip r:embed="rId2"/>
          <a:stretch>
            <a:fillRect/>
          </a:stretch>
        </p:blipFill>
        <p:spPr>
          <a:xfrm>
            <a:off x="2328333" y="89083"/>
            <a:ext cx="7772400" cy="3771119"/>
          </a:xfrm>
          <a:prstGeom prst="rect">
            <a:avLst/>
          </a:prstGeom>
        </p:spPr>
      </p:pic>
    </p:spTree>
    <p:extLst>
      <p:ext uri="{BB962C8B-B14F-4D97-AF65-F5344CB8AC3E}">
        <p14:creationId xmlns:p14="http://schemas.microsoft.com/office/powerpoint/2010/main" val="2833790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FD98-78C8-C0B5-5791-634946D78797}"/>
              </a:ext>
            </a:extLst>
          </p:cNvPr>
          <p:cNvSpPr>
            <a:spLocks noGrp="1"/>
          </p:cNvSpPr>
          <p:nvPr>
            <p:ph type="title"/>
          </p:nvPr>
        </p:nvSpPr>
        <p:spPr>
          <a:xfrm>
            <a:off x="838200" y="0"/>
            <a:ext cx="10515600" cy="1325563"/>
          </a:xfrm>
        </p:spPr>
        <p:txBody>
          <a:bodyPr/>
          <a:lstStyle/>
          <a:p>
            <a:r>
              <a:rPr lang="en-IT" dirty="0"/>
              <a:t>Caratteristiche della sollecitazione</a:t>
            </a:r>
          </a:p>
        </p:txBody>
      </p:sp>
      <p:sp>
        <p:nvSpPr>
          <p:cNvPr id="3" name="Content Placeholder 2">
            <a:extLst>
              <a:ext uri="{FF2B5EF4-FFF2-40B4-BE49-F238E27FC236}">
                <a16:creationId xmlns:a16="http://schemas.microsoft.com/office/drawing/2014/main" id="{91E50B4A-DF44-C04F-D32D-ABF9BB8E7D0C}"/>
              </a:ext>
            </a:extLst>
          </p:cNvPr>
          <p:cNvSpPr>
            <a:spLocks noGrp="1"/>
          </p:cNvSpPr>
          <p:nvPr>
            <p:ph idx="1"/>
          </p:nvPr>
        </p:nvSpPr>
        <p:spPr>
          <a:xfrm>
            <a:off x="838200" y="1325563"/>
            <a:ext cx="10515600" cy="4351338"/>
          </a:xfrm>
        </p:spPr>
        <p:txBody>
          <a:bodyPr/>
          <a:lstStyle/>
          <a:p>
            <a:r>
              <a:rPr lang="en-IT" dirty="0"/>
              <a:t>La forza di taglio e il momento flettente sono dette “caratteristiche della sollecitazione”. </a:t>
            </a:r>
          </a:p>
          <a:p>
            <a:r>
              <a:rPr lang="en-IT" dirty="0"/>
              <a:t>Nella letteratura tecnica italiana, la forza di taglio e’ convenzionalmente considerata positiva se tende a far ruotare in senso orario la porzione di trave alla quale e’ applicata.</a:t>
            </a:r>
          </a:p>
          <a:p>
            <a:r>
              <a:rPr lang="en-IT" dirty="0"/>
              <a:t>Il momento flettente e` positivo se tende le fibre inferiori della struttura</a:t>
            </a:r>
          </a:p>
        </p:txBody>
      </p:sp>
      <p:pic>
        <p:nvPicPr>
          <p:cNvPr id="4" name="Picture 3">
            <a:extLst>
              <a:ext uri="{FF2B5EF4-FFF2-40B4-BE49-F238E27FC236}">
                <a16:creationId xmlns:a16="http://schemas.microsoft.com/office/drawing/2014/main" id="{BB372292-8EDF-BCCD-9C72-83B8FF483E5B}"/>
              </a:ext>
            </a:extLst>
          </p:cNvPr>
          <p:cNvPicPr>
            <a:picLocks noChangeAspect="1"/>
          </p:cNvPicPr>
          <p:nvPr/>
        </p:nvPicPr>
        <p:blipFill>
          <a:blip r:embed="rId2"/>
          <a:stretch>
            <a:fillRect/>
          </a:stretch>
        </p:blipFill>
        <p:spPr>
          <a:xfrm>
            <a:off x="3492500" y="4230687"/>
            <a:ext cx="5207000" cy="2603500"/>
          </a:xfrm>
          <a:prstGeom prst="rect">
            <a:avLst/>
          </a:prstGeom>
        </p:spPr>
      </p:pic>
    </p:spTree>
    <p:extLst>
      <p:ext uri="{BB962C8B-B14F-4D97-AF65-F5344CB8AC3E}">
        <p14:creationId xmlns:p14="http://schemas.microsoft.com/office/powerpoint/2010/main" val="2567787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4BF5-4F38-9033-9005-9EF37FD55BF9}"/>
              </a:ext>
            </a:extLst>
          </p:cNvPr>
          <p:cNvSpPr>
            <a:spLocks noGrp="1"/>
          </p:cNvSpPr>
          <p:nvPr>
            <p:ph type="title"/>
          </p:nvPr>
        </p:nvSpPr>
        <p:spPr/>
        <p:txBody>
          <a:bodyPr/>
          <a:lstStyle/>
          <a:p>
            <a:endParaRPr lang="en-IT"/>
          </a:p>
        </p:txBody>
      </p:sp>
      <p:pic>
        <p:nvPicPr>
          <p:cNvPr id="4" name="Content Placeholder 3">
            <a:extLst>
              <a:ext uri="{FF2B5EF4-FFF2-40B4-BE49-F238E27FC236}">
                <a16:creationId xmlns:a16="http://schemas.microsoft.com/office/drawing/2014/main" id="{C596687E-40C4-598A-D3C2-2C6ABCBCE973}"/>
              </a:ext>
            </a:extLst>
          </p:cNvPr>
          <p:cNvPicPr>
            <a:picLocks noGrp="1" noChangeAspect="1"/>
          </p:cNvPicPr>
          <p:nvPr>
            <p:ph idx="1"/>
          </p:nvPr>
        </p:nvPicPr>
        <p:blipFill>
          <a:blip r:embed="rId2"/>
          <a:stretch>
            <a:fillRect/>
          </a:stretch>
        </p:blipFill>
        <p:spPr>
          <a:xfrm>
            <a:off x="209044" y="484401"/>
            <a:ext cx="5925226" cy="4249066"/>
          </a:xfrm>
          <a:prstGeom prst="rect">
            <a:avLst/>
          </a:prstGeom>
        </p:spPr>
      </p:pic>
      <p:pic>
        <p:nvPicPr>
          <p:cNvPr id="5" name="Picture 4">
            <a:extLst>
              <a:ext uri="{FF2B5EF4-FFF2-40B4-BE49-F238E27FC236}">
                <a16:creationId xmlns:a16="http://schemas.microsoft.com/office/drawing/2014/main" id="{20FBBE9D-EE5F-8E08-BEB6-9591E6757004}"/>
              </a:ext>
            </a:extLst>
          </p:cNvPr>
          <p:cNvPicPr>
            <a:picLocks noChangeAspect="1"/>
          </p:cNvPicPr>
          <p:nvPr/>
        </p:nvPicPr>
        <p:blipFill>
          <a:blip r:embed="rId3"/>
          <a:stretch>
            <a:fillRect/>
          </a:stretch>
        </p:blipFill>
        <p:spPr>
          <a:xfrm>
            <a:off x="6565900" y="2608934"/>
            <a:ext cx="5417056" cy="4249066"/>
          </a:xfrm>
          <a:prstGeom prst="rect">
            <a:avLst/>
          </a:prstGeom>
        </p:spPr>
      </p:pic>
    </p:spTree>
    <p:extLst>
      <p:ext uri="{BB962C8B-B14F-4D97-AF65-F5344CB8AC3E}">
        <p14:creationId xmlns:p14="http://schemas.microsoft.com/office/powerpoint/2010/main" val="1698006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0E75B-37D2-0782-040F-9FA9EDD62634}"/>
              </a:ext>
            </a:extLst>
          </p:cNvPr>
          <p:cNvPicPr>
            <a:picLocks noChangeAspect="1"/>
          </p:cNvPicPr>
          <p:nvPr/>
        </p:nvPicPr>
        <p:blipFill>
          <a:blip r:embed="rId2"/>
          <a:stretch>
            <a:fillRect/>
          </a:stretch>
        </p:blipFill>
        <p:spPr>
          <a:xfrm>
            <a:off x="4557278" y="52754"/>
            <a:ext cx="3497125" cy="3200400"/>
          </a:xfrm>
          <a:prstGeom prst="rect">
            <a:avLst/>
          </a:prstGeom>
        </p:spPr>
      </p:pic>
      <p:pic>
        <p:nvPicPr>
          <p:cNvPr id="4" name="Picture 3">
            <a:extLst>
              <a:ext uri="{FF2B5EF4-FFF2-40B4-BE49-F238E27FC236}">
                <a16:creationId xmlns:a16="http://schemas.microsoft.com/office/drawing/2014/main" id="{EBDC7D38-204B-FE32-ABA4-36D30B3FF87F}"/>
              </a:ext>
            </a:extLst>
          </p:cNvPr>
          <p:cNvPicPr>
            <a:picLocks noChangeAspect="1"/>
          </p:cNvPicPr>
          <p:nvPr/>
        </p:nvPicPr>
        <p:blipFill>
          <a:blip r:embed="rId3"/>
          <a:stretch>
            <a:fillRect/>
          </a:stretch>
        </p:blipFill>
        <p:spPr>
          <a:xfrm>
            <a:off x="264746" y="52754"/>
            <a:ext cx="4109604" cy="3200400"/>
          </a:xfrm>
          <a:prstGeom prst="rect">
            <a:avLst/>
          </a:prstGeom>
        </p:spPr>
      </p:pic>
      <p:pic>
        <p:nvPicPr>
          <p:cNvPr id="7" name="Picture 6">
            <a:extLst>
              <a:ext uri="{FF2B5EF4-FFF2-40B4-BE49-F238E27FC236}">
                <a16:creationId xmlns:a16="http://schemas.microsoft.com/office/drawing/2014/main" id="{8749CBF2-F8B3-8A7D-5190-D2C3F7449AEF}"/>
              </a:ext>
            </a:extLst>
          </p:cNvPr>
          <p:cNvPicPr>
            <a:picLocks noChangeAspect="1"/>
          </p:cNvPicPr>
          <p:nvPr/>
        </p:nvPicPr>
        <p:blipFill>
          <a:blip r:embed="rId4"/>
          <a:stretch>
            <a:fillRect/>
          </a:stretch>
        </p:blipFill>
        <p:spPr>
          <a:xfrm>
            <a:off x="56651" y="3628655"/>
            <a:ext cx="4248297" cy="2725127"/>
          </a:xfrm>
          <a:prstGeom prst="rect">
            <a:avLst/>
          </a:prstGeom>
        </p:spPr>
      </p:pic>
      <p:pic>
        <p:nvPicPr>
          <p:cNvPr id="8" name="Picture 7">
            <a:extLst>
              <a:ext uri="{FF2B5EF4-FFF2-40B4-BE49-F238E27FC236}">
                <a16:creationId xmlns:a16="http://schemas.microsoft.com/office/drawing/2014/main" id="{072F4FB2-8677-A776-993A-E18AC223F50D}"/>
              </a:ext>
            </a:extLst>
          </p:cNvPr>
          <p:cNvPicPr>
            <a:picLocks noChangeAspect="1"/>
          </p:cNvPicPr>
          <p:nvPr/>
        </p:nvPicPr>
        <p:blipFill>
          <a:blip r:embed="rId5"/>
          <a:stretch>
            <a:fillRect/>
          </a:stretch>
        </p:blipFill>
        <p:spPr>
          <a:xfrm>
            <a:off x="4429659" y="3590139"/>
            <a:ext cx="3746543" cy="3200400"/>
          </a:xfrm>
          <a:prstGeom prst="rect">
            <a:avLst/>
          </a:prstGeom>
        </p:spPr>
      </p:pic>
      <p:pic>
        <p:nvPicPr>
          <p:cNvPr id="9" name="Picture 8">
            <a:extLst>
              <a:ext uri="{FF2B5EF4-FFF2-40B4-BE49-F238E27FC236}">
                <a16:creationId xmlns:a16="http://schemas.microsoft.com/office/drawing/2014/main" id="{A312C124-1C10-0474-AC8D-DF91B62E4984}"/>
              </a:ext>
            </a:extLst>
          </p:cNvPr>
          <p:cNvPicPr>
            <a:picLocks noChangeAspect="1"/>
          </p:cNvPicPr>
          <p:nvPr/>
        </p:nvPicPr>
        <p:blipFill>
          <a:blip r:embed="rId6"/>
          <a:stretch>
            <a:fillRect/>
          </a:stretch>
        </p:blipFill>
        <p:spPr>
          <a:xfrm>
            <a:off x="8478005" y="3628655"/>
            <a:ext cx="3657344" cy="2951338"/>
          </a:xfrm>
          <a:prstGeom prst="rect">
            <a:avLst/>
          </a:prstGeom>
        </p:spPr>
      </p:pic>
    </p:spTree>
    <p:extLst>
      <p:ext uri="{BB962C8B-B14F-4D97-AF65-F5344CB8AC3E}">
        <p14:creationId xmlns:p14="http://schemas.microsoft.com/office/powerpoint/2010/main" val="2752102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EED3BE-8522-36F6-9F2A-CE178C61E5EE}"/>
              </a:ext>
            </a:extLst>
          </p:cNvPr>
          <p:cNvPicPr>
            <a:picLocks noChangeAspect="1"/>
          </p:cNvPicPr>
          <p:nvPr/>
        </p:nvPicPr>
        <p:blipFill>
          <a:blip r:embed="rId2"/>
          <a:stretch>
            <a:fillRect/>
          </a:stretch>
        </p:blipFill>
        <p:spPr>
          <a:xfrm>
            <a:off x="366486" y="261256"/>
            <a:ext cx="10707914" cy="6485463"/>
          </a:xfrm>
          <a:prstGeom prst="rect">
            <a:avLst/>
          </a:prstGeom>
        </p:spPr>
      </p:pic>
    </p:spTree>
    <p:extLst>
      <p:ext uri="{BB962C8B-B14F-4D97-AF65-F5344CB8AC3E}">
        <p14:creationId xmlns:p14="http://schemas.microsoft.com/office/powerpoint/2010/main" val="222374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3EEA8-8F2B-9C9C-ED0B-95E76DFB62E4}"/>
              </a:ext>
            </a:extLst>
          </p:cNvPr>
          <p:cNvPicPr>
            <a:picLocks noChangeAspect="1"/>
          </p:cNvPicPr>
          <p:nvPr/>
        </p:nvPicPr>
        <p:blipFill>
          <a:blip r:embed="rId2"/>
          <a:stretch>
            <a:fillRect/>
          </a:stretch>
        </p:blipFill>
        <p:spPr>
          <a:xfrm>
            <a:off x="1542143" y="202263"/>
            <a:ext cx="7772400" cy="2244330"/>
          </a:xfrm>
          <a:prstGeom prst="rect">
            <a:avLst/>
          </a:prstGeom>
        </p:spPr>
      </p:pic>
      <p:pic>
        <p:nvPicPr>
          <p:cNvPr id="3" name="Picture 2">
            <a:extLst>
              <a:ext uri="{FF2B5EF4-FFF2-40B4-BE49-F238E27FC236}">
                <a16:creationId xmlns:a16="http://schemas.microsoft.com/office/drawing/2014/main" id="{C2FD0BD4-B353-5D85-23AB-DA52D31144D2}"/>
              </a:ext>
            </a:extLst>
          </p:cNvPr>
          <p:cNvPicPr>
            <a:picLocks noChangeAspect="1"/>
          </p:cNvPicPr>
          <p:nvPr/>
        </p:nvPicPr>
        <p:blipFill>
          <a:blip r:embed="rId3"/>
          <a:stretch>
            <a:fillRect/>
          </a:stretch>
        </p:blipFill>
        <p:spPr>
          <a:xfrm>
            <a:off x="1542143" y="2351600"/>
            <a:ext cx="7772400" cy="2473322"/>
          </a:xfrm>
          <a:prstGeom prst="rect">
            <a:avLst/>
          </a:prstGeom>
        </p:spPr>
      </p:pic>
      <p:pic>
        <p:nvPicPr>
          <p:cNvPr id="5" name="Picture 4">
            <a:extLst>
              <a:ext uri="{FF2B5EF4-FFF2-40B4-BE49-F238E27FC236}">
                <a16:creationId xmlns:a16="http://schemas.microsoft.com/office/drawing/2014/main" id="{0EAA2089-90F7-3FFE-D051-78EB86065B37}"/>
              </a:ext>
            </a:extLst>
          </p:cNvPr>
          <p:cNvPicPr>
            <a:picLocks noChangeAspect="1"/>
          </p:cNvPicPr>
          <p:nvPr/>
        </p:nvPicPr>
        <p:blipFill>
          <a:blip r:embed="rId4"/>
          <a:stretch>
            <a:fillRect/>
          </a:stretch>
        </p:blipFill>
        <p:spPr>
          <a:xfrm>
            <a:off x="1542143" y="4824922"/>
            <a:ext cx="7772400" cy="2092071"/>
          </a:xfrm>
          <a:prstGeom prst="rect">
            <a:avLst/>
          </a:prstGeom>
        </p:spPr>
      </p:pic>
    </p:spTree>
    <p:extLst>
      <p:ext uri="{BB962C8B-B14F-4D97-AF65-F5344CB8AC3E}">
        <p14:creationId xmlns:p14="http://schemas.microsoft.com/office/powerpoint/2010/main" val="189864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D5191-C8EC-F499-723E-05ABB783E55C}"/>
              </a:ext>
            </a:extLst>
          </p:cNvPr>
          <p:cNvPicPr>
            <a:picLocks noChangeAspect="1"/>
          </p:cNvPicPr>
          <p:nvPr/>
        </p:nvPicPr>
        <p:blipFill>
          <a:blip r:embed="rId2"/>
          <a:stretch>
            <a:fillRect/>
          </a:stretch>
        </p:blipFill>
        <p:spPr>
          <a:xfrm>
            <a:off x="7792848" y="0"/>
            <a:ext cx="3553354" cy="4943419"/>
          </a:xfrm>
          <a:prstGeom prst="rect">
            <a:avLst/>
          </a:prstGeom>
        </p:spPr>
      </p:pic>
      <p:pic>
        <p:nvPicPr>
          <p:cNvPr id="7" name="Picture 6">
            <a:extLst>
              <a:ext uri="{FF2B5EF4-FFF2-40B4-BE49-F238E27FC236}">
                <a16:creationId xmlns:a16="http://schemas.microsoft.com/office/drawing/2014/main" id="{FBC05CB4-36D3-F864-6440-C8E0FC929E01}"/>
              </a:ext>
            </a:extLst>
          </p:cNvPr>
          <p:cNvPicPr>
            <a:picLocks noChangeAspect="1"/>
          </p:cNvPicPr>
          <p:nvPr/>
        </p:nvPicPr>
        <p:blipFill>
          <a:blip r:embed="rId3"/>
          <a:stretch>
            <a:fillRect/>
          </a:stretch>
        </p:blipFill>
        <p:spPr>
          <a:xfrm>
            <a:off x="148585" y="0"/>
            <a:ext cx="7725415" cy="6858000"/>
          </a:xfrm>
          <a:prstGeom prst="rect">
            <a:avLst/>
          </a:prstGeom>
        </p:spPr>
      </p:pic>
    </p:spTree>
    <p:extLst>
      <p:ext uri="{BB962C8B-B14F-4D97-AF65-F5344CB8AC3E}">
        <p14:creationId xmlns:p14="http://schemas.microsoft.com/office/powerpoint/2010/main" val="1418275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869BC-A146-92FA-E7F3-E9BD05A857CA}"/>
              </a:ext>
            </a:extLst>
          </p:cNvPr>
          <p:cNvPicPr>
            <a:picLocks noChangeAspect="1"/>
          </p:cNvPicPr>
          <p:nvPr/>
        </p:nvPicPr>
        <p:blipFill>
          <a:blip r:embed="rId2"/>
          <a:stretch>
            <a:fillRect/>
          </a:stretch>
        </p:blipFill>
        <p:spPr>
          <a:xfrm>
            <a:off x="0" y="0"/>
            <a:ext cx="3378506" cy="6858000"/>
          </a:xfrm>
          <a:prstGeom prst="rect">
            <a:avLst/>
          </a:prstGeom>
        </p:spPr>
      </p:pic>
    </p:spTree>
    <p:extLst>
      <p:ext uri="{BB962C8B-B14F-4D97-AF65-F5344CB8AC3E}">
        <p14:creationId xmlns:p14="http://schemas.microsoft.com/office/powerpoint/2010/main" val="2389012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8102430" y="1974076"/>
            <a:ext cx="4089570" cy="3727305"/>
          </a:xfrm>
          <a:prstGeom prst="rect">
            <a:avLst/>
          </a:prstGeom>
        </p:spPr>
      </p:pic>
      <p:pic>
        <p:nvPicPr>
          <p:cNvPr id="2" name="Picture 1">
            <a:extLst>
              <a:ext uri="{FF2B5EF4-FFF2-40B4-BE49-F238E27FC236}">
                <a16:creationId xmlns:a16="http://schemas.microsoft.com/office/drawing/2014/main" id="{20A7FDB6-7172-AC9C-3C77-AEAC7BC29E90}"/>
              </a:ext>
            </a:extLst>
          </p:cNvPr>
          <p:cNvPicPr>
            <a:picLocks noChangeAspect="1"/>
          </p:cNvPicPr>
          <p:nvPr/>
        </p:nvPicPr>
        <p:blipFill>
          <a:blip r:embed="rId4"/>
          <a:stretch>
            <a:fillRect/>
          </a:stretch>
        </p:blipFill>
        <p:spPr>
          <a:xfrm>
            <a:off x="0" y="0"/>
            <a:ext cx="7772400" cy="2066850"/>
          </a:xfrm>
          <a:prstGeom prst="rect">
            <a:avLst/>
          </a:prstGeom>
        </p:spPr>
      </p:pic>
      <p:pic>
        <p:nvPicPr>
          <p:cNvPr id="8" name="Picture 7" descr="\documentclass{article}&#10;\usepackage{amsmath}&#10;\pagestyle{empty}&#10;\begin{document}&#10;&#10;1.3 Scopo dei Telaio del Telaio in un Veicolo&#10;i. Lo scopo principale del telaio del telaio è quello di sostenere tutte le parti meccaniche di un veicolo come pneumatici, motore, assi, sterzo e freni, e tutte queste parti meccaniche sono fissate a questo telaio scheletrico.&#10;ii. In qualsiasi condizione, il telaio fornisce resistenza e stabilità al veicolo.&#10;iii. Uno dei principali scopi del telaio è quello di collegare rigidamente le sospensioni anteriori e posteriori, fornendo punti di fissaggio per i diversi sistemi di un'auto.&#10;iv. Nei veicoli, i telaio garantiscono livelli bassi di rumore, asperità e vibrazioni.&#10;v. L'efficienza del peso del veicolo viene migliorata solo dal telaio del telaio spaziale.&#10;vi. Un telaio adeguato e strutturato migliora la resistenza agli urti e la sicurezza dei passeggeri durante la guida.&#10;&#10;\end{document}" title="IguanaTex Bitmap Display">
            <a:extLst>
              <a:ext uri="{FF2B5EF4-FFF2-40B4-BE49-F238E27FC236}">
                <a16:creationId xmlns:a16="http://schemas.microsoft.com/office/drawing/2014/main" id="{EA340184-7549-5A3C-5379-397385AD4056}"/>
              </a:ext>
            </a:extLst>
          </p:cNvPr>
          <p:cNvPicPr>
            <a:picLocks noChangeAspect="1"/>
          </p:cNvPicPr>
          <p:nvPr>
            <p:custDataLst>
              <p:tags r:id="rId1"/>
            </p:custDataLst>
          </p:nvPr>
        </p:nvPicPr>
        <p:blipFill>
          <a:blip r:embed="rId5"/>
          <a:stretch>
            <a:fillRect/>
          </a:stretch>
        </p:blipFill>
        <p:spPr>
          <a:xfrm>
            <a:off x="133131" y="2172138"/>
            <a:ext cx="6098540" cy="2293620"/>
          </a:xfrm>
          <a:prstGeom prst="rect">
            <a:avLst/>
          </a:prstGeom>
          <a:solidFill>
            <a:srgbClr val="FFFFFF"/>
          </a:solidFill>
        </p:spPr>
      </p:pic>
    </p:spTree>
    <p:extLst>
      <p:ext uri="{BB962C8B-B14F-4D97-AF65-F5344CB8AC3E}">
        <p14:creationId xmlns:p14="http://schemas.microsoft.com/office/powerpoint/2010/main" val="33822676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
  <p:tag name="ORIGINALWIDTH" val="343"/>
  <p:tag name="OUTPUTTYPE" val="PDF"/>
  <p:tag name="IGUANATEXVERSION" val="160"/>
  <p:tag name="LATEXADDIN" val="\documentclass{article}&#10;\usepackage{amsmath}&#10;\pagestyle{empty}&#10;\begin{document}&#10;&#10;1.3 Scopo dei Telaio del Telaio in un Veicolo&#10;i. Lo scopo principale del telaio del telaio è quello di sostenere tutte le parti meccaniche di un veicolo come pneumatici, motore, assi, sterzo e freni, e tutte queste parti meccaniche sono fissate a questo telaio scheletrico.&#10;ii. In qualsiasi condizione, il telaio fornisce resistenza e stabilità al veicolo.&#10;iii. Uno dei principali scopi del telaio è quello di collegare rigidamente le sospensioni anteriori e posteriori, fornendo punti di fissaggio per i diversi sistemi di un'auto.&#10;iv. Nei veicoli, i telaio garantiscono livelli bassi di rumore, asperità e vibrazioni.&#10;v. L'efficienza del peso del veicolo viene migliorata solo dal telaio del telaio spaziale.&#10;vi. Un telaio adeguato e strutturato migliora la resistenza agli urti e la sicurezza dei passeggeri durante la guida.&#10;&#10;\end{document}"/>
  <p:tag name="IGUANATEXSIZE" val="14"/>
  <p:tag name="IGUANATEXCURSOR" val="479"/>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300"/>
  <p:tag name="ORIGINALHEIGHT" val="211"/>
  <p:tag name="ORIGINALWIDTH" val="343"/>
  <p:tag name="OUTPUTTYPE" val="PDF"/>
  <p:tag name="IGUANATEXVERSION" val="160"/>
  <p:tag name="LATEXADDIN" val="\documentclass{article}&#10;\usepackage{amsmath}&#10;\pagestyle{empty}&#10;\begin{document}&#10;&#10;II. Idealizzazione di un Telaio del Telaio&#10;&#10;Il principale obiettivo di questo progetto è progettare un telaio a struttura spaziale e determinare i suoi sforzi, la rigidezza torsionale, la rigidezza alla flessione, l'area della sezione trasversale e il momento di inerzia del telaio utilizzando l'analisi agli elementi finiti e successivamente seguire la procedura finale di analisi modale. Un carico specifico deve essere applicato al centro in cui l'intero peso del telaio a struttura spaziale può essere sospeso.&#10;&#10;Inizialmente, è stato selezionato un telaio spaziale dall'edificio ALMA. Il modello del telaio spaziale è un veicolo da corsa di Classe 1. Il peso, l'altezza e le dimensioni del telaio spaziale sono stati misurati utilizzando righello e bilance di pesatura. Questi strumenti sono stati utilizzati dal laboratorio di metrologia. Si tratta di un telaio spaziale in acciaio. La lunghezza complessiva del telaio è di $2650 \mathrm{~mm}$, l'interasse è di $2000 \mathrm{~mm}$ e il suo peso è di 35 chilogrammi.&#10;&#10;Le misurazioni ottenute sono state implementate nel computer utilizzando il software CATIA V5. Dopo che il progetto è stato preparato, è stato importato in ANSYS Classic 11.0 per l'analisi. Sono state effettuate analisi statiche e analisi modali per determinare gli sforzi del telaio spaziale e tutti e 6 i gradi di libertà.&#10;&#10;&#10;&#10;\end{document}"/>
  <p:tag name="IGUANATEXSIZE" val="14"/>
  <p:tag name="IGUANATEXCURSOR" val="1430"/>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
  <p:tag name="ORIGINALWIDTH" val="343"/>
  <p:tag name="OUTPUTTYPE" val="PDF"/>
  <p:tag name="IGUANATEXVERSION" val="160"/>
  <p:tag name="LATEXADDIN" val="\documentclass{article}&#10;\usepackage{amsmath}&#10;\pagestyle{empty}&#10;\begin{document}&#10;&#10;1.4.2 Modello Ansys per il Telaio del Veicolo da Corsa&#10;Lo scopo ultimo di un'analisi agli elementi finiti è quello di ricreare matematicamente il comportamento di un sistema ingegneristico reale. Il modello comprende tutti i nodi, gli elementi, le proprietà dei materiali, le costanti reali, le condizioni al contorno e altre caratteristiche utilizzate per rappresentare il sistema fisico.&#10;&#10;Il telaio viene discretizzato tenendo conto dell'idealizzazione tridimensionale del telaio spaziale ed è stato realizzato utilizzando un elemento trave conica a 2 nodi, con ogni nodo che ha 6 gradi di libertà, con uno spessore del tubo di $1.65 \mathrm{~mm}$. Gli elementi di combinazione sono utilizzati per le sospensioni e gli pneumatici. Sono stati utilizzati elementi di massa strutturale per vari componenti come il motore, il cambio e la carrozzeria in lamiera, raggruppati nei nodi appropriati. Il numero totale di elementi e nodi del modello è rispettivamente di 900 e 850.&#10;&#10;\end{document}"/>
  <p:tag name="IGUANATEXSIZE" val="14"/>
  <p:tag name="IGUANATEXCURSOR" val="1054"/>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41"/>
  <p:tag name="ORIGINALWIDTH" val="343"/>
  <p:tag name="OUTPUTTYPE" val="PDF"/>
  <p:tag name="IGUANATEXVERSION" val="160"/>
  <p:tag name="LATEXADDIN" val="\documentclass{article}&#10;\usepackage{amsmath}&#10;\pagestyle{empty}&#10;\begin{document}&#10;&#10;2.1.3 Condizioni al Contorno&#10;Nel presente modello sono applicati i seguenti vincoli di spostamento:&#10;- È applicato un carico gravitazionale di tre volte il peso del corpo del telaio (carico di flessione 3G). I nodi corrispondenti alla posizione del contatto degli pneumatici (ad esempio, A, B, C ed E) sono vincolati su tutti i gradi di libertà per condurre l'analisi statica.&#10;- Nell'analisi modale, i punti inferiori degli pneumatici sono completamente bloccati su tutti i gradi di libertà.&#10;&#10;1.5 Analisi Statica&#10;È stata effettuata un'analisi statica sull'intero modello del telaio spaziale realizzato in sezione tubolare di acciaio. L'obiettivo principale dell'analisi statica è trovare il momento flettente e lo sforzo di taglio dovuti al carico di flessione di $3 \mathrm{G}$. Nell'analisi si determinano le strutture che presentano sforzi al di sotto del punto di snervamento del materiale.&#10;&#10;\end{document}"/>
  <p:tag name="IGUANATEXSIZE" val="14"/>
  <p:tag name="IGUANATEXCURSOR" val="788"/>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51"/>
  <p:tag name="ORIGINALWIDTH" val="344"/>
  <p:tag name="OUTPUTTYPE" val="PDF"/>
  <p:tag name="IGUANATEXVERSION" val="160"/>
  <p:tag name="LATEXADDIN" val="\documentclass{article}&#10;\usepackage{amsmath}&#10;\pagestyle{empty}&#10;\begin{document}&#10;&#10;1.5.1 Procedura per l'Analisi Statica&#10;- Il modello è stato creato utilizzando elementi lineari come trave conica44, combinazione14, massa strutturale21 ed è stato accoppiato con la massa alla struttura tramite equazioni di accoppiamento.&#10;- Sono state definite le proprietà del materiale lineare isotropo, come il modulo di Young = $206900 \mathrm{MPa}$, la densità dell'acciaio e il coefficiente di Poisson $=0.27$.&#10;- La massa concentrata, come il motore, il cambio, l'albero di trasmissione, compresa la massa di passeggeri e conducente, è stata posizionata sul telaio nei nodi corrispondenti al centro di gravità appropriato.&#10;- I gradi di libertà nodali nei nodi inferiori degli pneumatici in tutte le direzioni sono stati bloccati.&#10;- È stato utilizzato il Pre-processore di soluzione ANSYS, in cui il tipo di analisi è l'analisi modale e, selezionando il metodo statico, il metodo di soluzione è stato continuato utilizzando il metodo statico lineare.&#10;- Il problema è stato risolto utilizzando il comando LS corrente dal menu bar della soluzione.&#10;&#10;\end{document}"/>
  <p:tag name="IGUANATEXSIZE" val="14"/>
  <p:tag name="IGUANATEXCURSOR" val="1130"/>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9"/>
  <p:tag name="ORIGINALWIDTH" val="344"/>
  <p:tag name="OUTPUTTYPE" val="PDF"/>
  <p:tag name="IGUANATEXVERSION" val="160"/>
  <p:tag name="LATEXADDIN" val="\documentclass{article}&#10;\usepackage{amsmath}&#10;\pagestyle{empty}&#10;\begin{document}&#10;&#10;1.9 Risultati ottenuti dall'Analisi Statica&#10;Dall'analisi statica è emerso che lo spostamento massimo del telaio è di $0.043 \mathrm{~mm}$, come mostrato nella figura 6. Dalle figure 7 a 10 sono indicate la distribuzione massima del diagramma delle forze taglianti, il diagramma del momento flettente, il plot dello sforzo di flessione e il plot dello sforzo. La forza tagliante rileva la distribuzione delle forze positive e negative che vengono distribuite all'interno della struttura, mentre la previsione della distribuzione dello sforzo è effettuata tramite il diagramma del momento flettente. Lo sforzo massimo osservato nella figura 9 è di 1.74 MPa. Questo valore di sforzo è ben al di sotto del limite di snervamento del materiale in acciaio (modulo di Young dell'acciaio $-206900 \mathrm{MPa}$, rapporto di Poisson $-0.27$ e limite di snervamento $-240 \mathrm{MPa}$). Nelle condizioni di carico di flessione, la struttura è sicura.&#10;&#10;\end{document}"/>
  <p:tag name="IGUANATEXSIZE" val="14"/>
  <p:tag name="IGUANATEXCURSOR" val="1021"/>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311</Words>
  <Application>Microsoft Macintosh PowerPoint</Application>
  <PresentationFormat>Widescreen</PresentationFormat>
  <Paragraphs>42</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Caratteristiche della sollecitazione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Giuseppe Tomassetti</dc:creator>
  <cp:lastModifiedBy>Giuseppe Tomassetti</cp:lastModifiedBy>
  <cp:revision>3</cp:revision>
  <dcterms:created xsi:type="dcterms:W3CDTF">2023-05-27T02:02:34Z</dcterms:created>
  <dcterms:modified xsi:type="dcterms:W3CDTF">2023-05-27T06:52:28Z</dcterms:modified>
</cp:coreProperties>
</file>